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8"/>
  </p:handoutMasterIdLst>
  <p:sldIdLst>
    <p:sldId id="256" r:id="rId2"/>
    <p:sldId id="259" r:id="rId3"/>
    <p:sldId id="264" r:id="rId4"/>
    <p:sldId id="263" r:id="rId5"/>
    <p:sldId id="262" r:id="rId6"/>
    <p:sldId id="261" r:id="rId7"/>
    <p:sldId id="272" r:id="rId8"/>
    <p:sldId id="266" r:id="rId9"/>
    <p:sldId id="271" r:id="rId10"/>
    <p:sldId id="270" r:id="rId11"/>
    <p:sldId id="269" r:id="rId12"/>
    <p:sldId id="268" r:id="rId13"/>
    <p:sldId id="267" r:id="rId14"/>
    <p:sldId id="274" r:id="rId15"/>
    <p:sldId id="278" r:id="rId16"/>
    <p:sldId id="277" r:id="rId17"/>
    <p:sldId id="276" r:id="rId18"/>
    <p:sldId id="275" r:id="rId19"/>
    <p:sldId id="282" r:id="rId20"/>
    <p:sldId id="284" r:id="rId21"/>
    <p:sldId id="281" r:id="rId22"/>
    <p:sldId id="279" r:id="rId23"/>
    <p:sldId id="283" r:id="rId24"/>
    <p:sldId id="280" r:id="rId25"/>
    <p:sldId id="285" r:id="rId26"/>
    <p:sldId id="288" r:id="rId27"/>
    <p:sldId id="286" r:id="rId28"/>
    <p:sldId id="265" r:id="rId29"/>
    <p:sldId id="287" r:id="rId30"/>
    <p:sldId id="273" r:id="rId31"/>
    <p:sldId id="298" r:id="rId32"/>
    <p:sldId id="299" r:id="rId33"/>
    <p:sldId id="297" r:id="rId34"/>
    <p:sldId id="296" r:id="rId35"/>
    <p:sldId id="295" r:id="rId36"/>
    <p:sldId id="294" r:id="rId37"/>
    <p:sldId id="293" r:id="rId38"/>
    <p:sldId id="304" r:id="rId39"/>
    <p:sldId id="303" r:id="rId40"/>
    <p:sldId id="302" r:id="rId41"/>
    <p:sldId id="301" r:id="rId42"/>
    <p:sldId id="292" r:id="rId43"/>
    <p:sldId id="300" r:id="rId44"/>
    <p:sldId id="291" r:id="rId45"/>
    <p:sldId id="290" r:id="rId46"/>
    <p:sldId id="309" r:id="rId47"/>
    <p:sldId id="289" r:id="rId48"/>
    <p:sldId id="307" r:id="rId49"/>
    <p:sldId id="308" r:id="rId50"/>
    <p:sldId id="306" r:id="rId51"/>
    <p:sldId id="314" r:id="rId52"/>
    <p:sldId id="313" r:id="rId53"/>
    <p:sldId id="312" r:id="rId54"/>
    <p:sldId id="311" r:id="rId55"/>
    <p:sldId id="310" r:id="rId56"/>
    <p:sldId id="305" r:id="rId57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23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79E19-535C-4E38-BF9F-9ACF6C3708F2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F4DA-9F59-4C83-98D9-DE5FD553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1/11/16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iVfCI-zKaoXMOM&amp;tbnid=mmPbmKm4r8VGhM:&amp;ved=0CAQQjB0&amp;url=http://www.lawrencehealth.org/Patients-and-Visitors/Hospital-Resources.aspx&amp;ei=p8ZhUbumHpPC4APZ4oC4Bw&amp;bvm=bv.44770516,d.dmg&amp;psig=AFQjCNE1zLbaQ77HaF10qN-THEhFlMNM4Q&amp;ust=1365448733776378" TargetMode="External"/><Relationship Id="rId4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source=images&amp;cd=&amp;cad=rja&amp;docid=ksqXKHpcVmwo0M&amp;tbnid=t7H_g3c1XcdjwM:&amp;ved=0CAQQjB0&amp;url=http://www.scienceandsensibility.org/?tag=childbirth-education-class&amp;ei=NsdhUc3BINOj4APPxIGgDw&amp;bvm=bv.44770516,d.dmg&amp;psig=AFQjCNE2ToV28fRqRCNQKvUvd2mc-jIYCw&amp;ust=1365448819198755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HhzYO12KIDU" TargetMode="External"/><Relationship Id="rId3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user/Lamaze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88K1smHkHQ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ZE5FUbP6z2Y&amp;list=PL056A39EA07B4C568" TargetMode="Externa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4" Type="http://schemas.openxmlformats.org/officeDocument/2006/relationships/image" Target="../media/image55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wmf"/><Relationship Id="rId3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4464496" cy="1470025"/>
          </a:xfrm>
        </p:spPr>
        <p:txBody>
          <a:bodyPr/>
          <a:lstStyle/>
          <a:p>
            <a:r>
              <a:rPr lang="en-GB" dirty="0" smtClean="0"/>
              <a:t>Chapter 6 and 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6400800" cy="1752600"/>
          </a:xfrm>
        </p:spPr>
        <p:txBody>
          <a:bodyPr>
            <a:noAutofit/>
          </a:bodyPr>
          <a:lstStyle/>
          <a:p>
            <a:r>
              <a:rPr lang="en-GB" sz="4400" dirty="0" err="1" smtClean="0"/>
              <a:t>Labor</a:t>
            </a:r>
            <a:endParaRPr lang="en-GB" sz="4400" dirty="0"/>
          </a:p>
          <a:p>
            <a:r>
              <a:rPr lang="en-GB" sz="4400" dirty="0" smtClean="0"/>
              <a:t>Delivery</a:t>
            </a:r>
          </a:p>
          <a:p>
            <a:r>
              <a:rPr lang="en-GB" sz="4400" dirty="0" smtClean="0"/>
              <a:t>The first few days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576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Child Birth Choices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Prepared/Natural</a:t>
            </a:r>
          </a:p>
          <a:p>
            <a:pPr algn="ctr"/>
            <a:r>
              <a:rPr lang="en-US" sz="3200" dirty="0" smtClean="0"/>
              <a:t>Lamaze</a:t>
            </a:r>
          </a:p>
          <a:p>
            <a:pPr algn="ctr"/>
            <a:r>
              <a:rPr lang="en-US" sz="3200" dirty="0" smtClean="0"/>
              <a:t>Bradley</a:t>
            </a:r>
          </a:p>
          <a:p>
            <a:pPr algn="ctr"/>
            <a:r>
              <a:rPr lang="en-US" sz="3200" dirty="0" err="1" smtClean="0"/>
              <a:t>LeBoyer</a:t>
            </a:r>
            <a:endParaRPr lang="en-US" sz="3200" dirty="0" smtClean="0"/>
          </a:p>
          <a:p>
            <a:pPr algn="ctr"/>
            <a:r>
              <a:rPr lang="en-US" sz="3200" dirty="0" err="1" smtClean="0"/>
              <a:t>Hypnobirthing</a:t>
            </a:r>
            <a:endParaRPr lang="en-US" sz="3200" dirty="0" smtClean="0"/>
          </a:p>
          <a:p>
            <a:pPr algn="ctr"/>
            <a:r>
              <a:rPr lang="en-US" sz="3200" dirty="0" smtClean="0"/>
              <a:t>Water Birth</a:t>
            </a:r>
            <a:endParaRPr lang="en-US" sz="3200" dirty="0"/>
          </a:p>
        </p:txBody>
      </p:sp>
      <p:pic>
        <p:nvPicPr>
          <p:cNvPr id="6146" name="Picture 2" descr="http://www.lawrencehealth.org/Images/childbirth-classes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030512"/>
            <a:ext cx="26642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530" y="4667903"/>
            <a:ext cx="16353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3"/>
              </a:rPr>
              <a:t>www.lawrencehealth.org</a:t>
            </a:r>
            <a:endParaRPr lang="en-US" sz="1100" dirty="0"/>
          </a:p>
        </p:txBody>
      </p:sp>
      <p:pic>
        <p:nvPicPr>
          <p:cNvPr id="6148" name="Picture 4" descr="http://www.scienceandsensibility.org/wp-content/uploads/2011/04/childbirth-ed-cl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79" y="3679520"/>
            <a:ext cx="29908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5760" y="5656286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5"/>
              </a:rPr>
              <a:t>www.scienceandsensibility.org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77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438" y="273323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Prepared Childbirth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76772" y="558924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www.youtube.com/watch?v=HhzYO12KIDU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Documents and Settings\Administrator\Local Settings\Temporary Internet Files\Content.IE5\VEAA652G\MC9000896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08496"/>
            <a:ext cx="5035221" cy="40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1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-30265"/>
            <a:ext cx="30963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Lamaze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028343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Birth </a:t>
            </a:r>
            <a:r>
              <a:rPr lang="en-US" sz="2400" dirty="0"/>
              <a:t>is normal.</a:t>
            </a:r>
          </a:p>
          <a:p>
            <a:r>
              <a:rPr lang="en-US" sz="2400" dirty="0"/>
              <a:t>The experience of birth profoundly affects women and their families.</a:t>
            </a:r>
          </a:p>
          <a:p>
            <a:r>
              <a:rPr lang="en-US" sz="2400" dirty="0"/>
              <a:t>Women's inner wisdom guides them through birth.</a:t>
            </a:r>
          </a:p>
          <a:p>
            <a:r>
              <a:rPr lang="en-US" sz="2400" dirty="0"/>
              <a:t>Women's confidence and ability to give birth is either enhanced or diminished by the health care provider and place of birth.</a:t>
            </a:r>
          </a:p>
          <a:p>
            <a:r>
              <a:rPr lang="en-US" sz="2400" dirty="0"/>
              <a:t>Women have a right to give birth free from routine medical interventions.</a:t>
            </a:r>
          </a:p>
          <a:p>
            <a:r>
              <a:rPr lang="en-US" sz="2400" dirty="0"/>
              <a:t>Birth can safely take place in birth centers and homes.</a:t>
            </a:r>
          </a:p>
          <a:p>
            <a:r>
              <a:rPr lang="en-US" sz="2400" dirty="0"/>
              <a:t>Childbirth education empowers women to make informed choices in health care, to assume responsibility for their health and to trust their inner wisdom.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040" y="5925868"/>
            <a:ext cx="462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www.youtube.com/user/Lamaze1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322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Bradley Method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763688" y="6061938"/>
            <a:ext cx="6034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www.youtube.com/watch?v=88K1smHkHQE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798959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Bradley method is a natural childbirth approach that involves </a:t>
            </a:r>
            <a:r>
              <a:rPr lang="en-US" sz="2800" b="1" dirty="0"/>
              <a:t>prenatal education, relaxation techniques, and partner participation</a:t>
            </a:r>
            <a:r>
              <a:rPr lang="en-US" sz="2800" dirty="0"/>
              <a:t>. The goal of Bradley method training is to ensure a </a:t>
            </a:r>
            <a:r>
              <a:rPr lang="en-US" sz="2800" b="1" dirty="0"/>
              <a:t>safe birth with reduced pain and anxiety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dirty="0" smtClean="0"/>
              <a:t> </a:t>
            </a:r>
            <a:r>
              <a:rPr lang="en-US" sz="2800" dirty="0"/>
              <a:t>Critics point to the absence of controlled studies showing that it works, a sense of distrust in health-care professionals in the teachings, the for-profit nature of the organization and the reliance on extensive coaching from the partners as weaknesses to this method.</a:t>
            </a:r>
          </a:p>
        </p:txBody>
      </p:sp>
    </p:spTree>
    <p:extLst>
      <p:ext uri="{BB962C8B-B14F-4D97-AF65-F5344CB8AC3E}">
        <p14:creationId xmlns:p14="http://schemas.microsoft.com/office/powerpoint/2010/main" val="123733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235" y="4428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LeBoyer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4480" y="762142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birthing room is </a:t>
            </a:r>
            <a:r>
              <a:rPr lang="en-US" sz="2800" b="1" dirty="0"/>
              <a:t>darkened or dimmed</a:t>
            </a:r>
            <a:r>
              <a:rPr lang="en-US" sz="2800" dirty="0"/>
              <a:t>. Doing so prevents sudden contrast of light that might distress the newborn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A </a:t>
            </a:r>
            <a:r>
              <a:rPr lang="en-US" sz="2800" b="1" dirty="0"/>
              <a:t>soft music </a:t>
            </a:r>
            <a:r>
              <a:rPr lang="en-US" sz="2800" dirty="0"/>
              <a:t>is played or at least harsh noises are kept to a minimum. All the talking inside the delivery room is done by whispering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Newborns are handled </a:t>
            </a:r>
            <a:r>
              <a:rPr lang="en-US" sz="2800" b="1" dirty="0"/>
              <a:t>gently and carefully</a:t>
            </a:r>
            <a:r>
              <a:rPr lang="en-US" sz="2800" dirty="0"/>
              <a:t>. </a:t>
            </a:r>
            <a:r>
              <a:rPr lang="en-US" sz="2800" dirty="0" err="1"/>
              <a:t>Leboyer</a:t>
            </a:r>
            <a:r>
              <a:rPr lang="en-US" sz="2800" dirty="0"/>
              <a:t> recommends not pulling the baby’s head to completely allow a natural childbirth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The infant receives a </a:t>
            </a:r>
            <a:r>
              <a:rPr lang="en-US" sz="2800" b="1" dirty="0"/>
              <a:t>warm bath </a:t>
            </a:r>
            <a:r>
              <a:rPr lang="en-US" sz="2800" dirty="0"/>
              <a:t>immediately after birth for relaxation.</a:t>
            </a:r>
          </a:p>
        </p:txBody>
      </p:sp>
    </p:spTree>
    <p:extLst>
      <p:ext uri="{BB962C8B-B14F-4D97-AF65-F5344CB8AC3E}">
        <p14:creationId xmlns:p14="http://schemas.microsoft.com/office/powerpoint/2010/main" val="24559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64704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Hypnobirthing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23528" y="58052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www.youtube.com/watch?v=ZE5FUbP6z2Y&amp;list=PL056A39EA07B4C568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www.sandershypnosis.com/images/hypnobirthing_logo_combined_black_wri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40083"/>
            <a:ext cx="3838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5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Water Birth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9723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moms believe a water birth is a more natural and less stressful experience for them and their new baby. A water birth may give a woman a sense of control over her delivery. Water provides </a:t>
            </a:r>
            <a:r>
              <a:rPr lang="en-US" sz="2800" b="1" dirty="0"/>
              <a:t>natural buoyancy</a:t>
            </a:r>
            <a:r>
              <a:rPr lang="en-US" sz="2800" dirty="0"/>
              <a:t>, which makes the mother feel lighter. </a:t>
            </a:r>
            <a:r>
              <a:rPr lang="en-US" sz="2800" b="1" dirty="0"/>
              <a:t>Water relaxes the mother</a:t>
            </a:r>
            <a:r>
              <a:rPr lang="en-US" sz="2800" dirty="0"/>
              <a:t>, allowing her to concentrate on the birth. Water relaxes the mother's muscles and improves blood flow. Water may </a:t>
            </a:r>
            <a:r>
              <a:rPr lang="en-US" sz="2800" b="1" dirty="0"/>
              <a:t>reduce vaginal tearing</a:t>
            </a:r>
            <a:r>
              <a:rPr lang="en-US" sz="2800" dirty="0"/>
              <a:t>, thus helping the mother avoid an episiotomy or stitches. A water birth may </a:t>
            </a:r>
            <a:r>
              <a:rPr lang="en-US" sz="2800" b="1" dirty="0"/>
              <a:t>shorten the first stage </a:t>
            </a:r>
            <a:r>
              <a:rPr lang="en-US" sz="2800" dirty="0"/>
              <a:t>of labor and </a:t>
            </a:r>
            <a:r>
              <a:rPr lang="en-US" sz="2800" b="1" dirty="0"/>
              <a:t>reduce the need for anesthesia</a:t>
            </a:r>
          </a:p>
        </p:txBody>
      </p:sp>
    </p:spTree>
    <p:extLst>
      <p:ext uri="{BB962C8B-B14F-4D97-AF65-F5344CB8AC3E}">
        <p14:creationId xmlns:p14="http://schemas.microsoft.com/office/powerpoint/2010/main" val="78133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0387"/>
            <a:ext cx="4678309" cy="37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3.gstatic.com/images?q=tbn:ANd9GcSbye3DtqPKcMI9v1QYn9SCtcgyWJVHoIMfT_jup94rErOCkoj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27402" cy="30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4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Who will deliver?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Obstetrician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advantages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disadvantages</a:t>
            </a:r>
          </a:p>
          <a:p>
            <a:r>
              <a:rPr lang="en-US" sz="3200" dirty="0" smtClean="0"/>
              <a:t>Family Doctor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advantages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disadvantages</a:t>
            </a:r>
          </a:p>
          <a:p>
            <a:r>
              <a:rPr lang="en-US" sz="3200" dirty="0" smtClean="0"/>
              <a:t>Midwife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Lay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Certified</a:t>
            </a:r>
          </a:p>
          <a:p>
            <a:r>
              <a:rPr lang="en-US" sz="3200" dirty="0" smtClean="0"/>
              <a:t>Doula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75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66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Doula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95536" y="1397675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 doula is a professional trained in childbirth who provides emotional</a:t>
            </a:r>
            <a:r>
              <a:rPr lang="en-US" sz="2400" dirty="0" smtClean="0"/>
              <a:t>, physical </a:t>
            </a:r>
            <a:r>
              <a:rPr lang="en-US" sz="2400" dirty="0"/>
              <a:t>and informational support to the mother who is expecting, is </a:t>
            </a:r>
            <a:r>
              <a:rPr lang="en-US" sz="2400" dirty="0" smtClean="0"/>
              <a:t>experiencing labor</a:t>
            </a:r>
            <a:r>
              <a:rPr lang="en-US" sz="2400" dirty="0"/>
              <a:t>, or has recently given birth. The doula’s purpose is to help </a:t>
            </a:r>
            <a:r>
              <a:rPr lang="en-US" sz="2400" dirty="0" smtClean="0"/>
              <a:t>women have </a:t>
            </a:r>
            <a:r>
              <a:rPr lang="en-US" sz="2400" dirty="0"/>
              <a:t>a safe, memorable and empowering birthing experience.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342900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During delivery, doulas are in constant and close proximity to the mother</a:t>
            </a:r>
            <a:r>
              <a:rPr lang="en-US" sz="2400" dirty="0" smtClean="0"/>
              <a:t>. They </a:t>
            </a:r>
            <a:r>
              <a:rPr lang="en-US" sz="2400" dirty="0"/>
              <a:t>have the ability to provide comfort with pain relief techniques </a:t>
            </a:r>
            <a:r>
              <a:rPr lang="en-US" sz="2400" dirty="0" smtClean="0"/>
              <a:t>that include </a:t>
            </a:r>
            <a:r>
              <a:rPr lang="en-US" sz="2400" dirty="0"/>
              <a:t>breathing techniques, relaxation techniques, massage, and </a:t>
            </a:r>
            <a:r>
              <a:rPr lang="en-US" sz="2400" dirty="0" smtClean="0"/>
              <a:t>laboring positions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95536" y="504277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After the birth, many labor doulas will spend some time helping </a:t>
            </a:r>
            <a:r>
              <a:rPr lang="en-US" sz="2400" dirty="0" smtClean="0"/>
              <a:t>mothers begin </a:t>
            </a:r>
            <a:r>
              <a:rPr lang="en-US" sz="2400" dirty="0"/>
              <a:t>the breastfeeding process and encouraging bonding between the </a:t>
            </a:r>
            <a:r>
              <a:rPr lang="en-US" sz="2400" dirty="0" smtClean="0"/>
              <a:t>new baby </a:t>
            </a:r>
            <a:r>
              <a:rPr lang="en-US" sz="2400" dirty="0"/>
              <a:t>and other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52036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15416"/>
            <a:ext cx="7772400" cy="1470025"/>
          </a:xfrm>
        </p:spPr>
        <p:txBody>
          <a:bodyPr/>
          <a:lstStyle/>
          <a:p>
            <a:r>
              <a:rPr lang="en-GB" dirty="0" smtClean="0"/>
              <a:t>Lesson Essential Question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17526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How do expectant parents plan for care of the baby?</a:t>
            </a:r>
          </a:p>
          <a:p>
            <a:pPr lvl="0"/>
            <a:r>
              <a:rPr lang="en-US" sz="2800" dirty="0"/>
              <a:t>Explain how and why a budget is necessary?</a:t>
            </a:r>
          </a:p>
          <a:p>
            <a:pPr lvl="0"/>
            <a:r>
              <a:rPr lang="en-US" sz="2800" dirty="0"/>
              <a:t>What childbirth choices are available to most parents?</a:t>
            </a:r>
          </a:p>
          <a:p>
            <a:pPr lvl="0"/>
            <a:r>
              <a:rPr lang="en-US" sz="2800" dirty="0"/>
              <a:t>In what ways do parent prepare for the birth of their child?</a:t>
            </a:r>
          </a:p>
          <a:p>
            <a:pPr lvl="0"/>
            <a:r>
              <a:rPr lang="en-US" sz="2800" dirty="0"/>
              <a:t>What are signs that labor has begun?</a:t>
            </a:r>
          </a:p>
          <a:p>
            <a:pPr lvl="0"/>
            <a:r>
              <a:rPr lang="en-US" sz="2800" dirty="0"/>
              <a:t>What are the major events that occur during each stage of labor?</a:t>
            </a:r>
          </a:p>
          <a:p>
            <a:pPr lvl="0"/>
            <a:r>
              <a:rPr lang="en-US" sz="2800" dirty="0"/>
              <a:t>What does a newborn look like at birth?</a:t>
            </a:r>
          </a:p>
          <a:p>
            <a:pPr lvl="0"/>
            <a:r>
              <a:rPr lang="en-US" sz="2800" dirty="0"/>
              <a:t>What are common hospital procedures following the birth of baby?</a:t>
            </a:r>
          </a:p>
          <a:p>
            <a:pPr lvl="0"/>
            <a:r>
              <a:rPr lang="en-US" sz="2800" dirty="0"/>
              <a:t>What are the special needs of premature babies?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144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 will the baby be born?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Hospital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Traditional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Family Based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Birthing Rooms</a:t>
            </a:r>
          </a:p>
          <a:p>
            <a:endParaRPr lang="en-US" sz="2800" dirty="0" smtClean="0"/>
          </a:p>
          <a:p>
            <a:r>
              <a:rPr lang="en-US" sz="2800" b="1" dirty="0" smtClean="0"/>
              <a:t>Alternate Birthing Centers</a:t>
            </a:r>
          </a:p>
          <a:p>
            <a:r>
              <a:rPr lang="en-US" sz="2800" dirty="0" smtClean="0"/>
              <a:t>	Advantages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Disadvantages</a:t>
            </a:r>
            <a:endParaRPr lang="en-US" sz="2800" dirty="0"/>
          </a:p>
          <a:p>
            <a:r>
              <a:rPr lang="en-US" sz="2800" b="1" dirty="0" smtClean="0"/>
              <a:t>Home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Advantages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Disadvantages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28800"/>
            <a:ext cx="1828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arti_000\AppData\Local\Microsoft\Windows\Temporary Internet Files\Content.IE5\TA2G1Y5J\MC9000564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98" y="3429000"/>
            <a:ext cx="1467321" cy="14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ti_000\AppData\Local\Microsoft\Windows\Temporary Internet Files\Content.IE5\7PI6975W\MC9002868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890674"/>
            <a:ext cx="2296562" cy="17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1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22" y="188640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Signs of Labor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556791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False Labor (BH)</a:t>
            </a:r>
          </a:p>
          <a:p>
            <a:pPr algn="ctr"/>
            <a:r>
              <a:rPr lang="en-US" sz="3600" dirty="0" smtClean="0"/>
              <a:t>Lightening</a:t>
            </a:r>
          </a:p>
          <a:p>
            <a:pPr algn="ctr"/>
            <a:r>
              <a:rPr lang="en-US" sz="3600" dirty="0" smtClean="0"/>
              <a:t>Bloody show</a:t>
            </a:r>
          </a:p>
          <a:p>
            <a:pPr algn="ctr"/>
            <a:r>
              <a:rPr lang="en-US" sz="3600" dirty="0" smtClean="0"/>
              <a:t>Water breaks</a:t>
            </a:r>
          </a:p>
          <a:p>
            <a:pPr algn="ctr"/>
            <a:r>
              <a:rPr lang="en-US" sz="3600" dirty="0" smtClean="0"/>
              <a:t>Contractions</a:t>
            </a:r>
          </a:p>
          <a:p>
            <a:pPr algn="ctr"/>
            <a:r>
              <a:rPr lang="en-US" sz="3600" dirty="0" smtClean="0"/>
              <a:t>Nesting</a:t>
            </a:r>
          </a:p>
          <a:p>
            <a:pPr algn="ctr"/>
            <a:r>
              <a:rPr lang="en-US" sz="3600" dirty="0" smtClean="0"/>
              <a:t>Dilation</a:t>
            </a:r>
          </a:p>
          <a:p>
            <a:pPr algn="ctr"/>
            <a:r>
              <a:rPr lang="en-US" sz="3600" dirty="0" smtClean="0"/>
              <a:t>Effacement</a:t>
            </a:r>
            <a:endParaRPr lang="en-US" sz="3600" dirty="0"/>
          </a:p>
        </p:txBody>
      </p:sp>
      <p:pic>
        <p:nvPicPr>
          <p:cNvPr id="3074" name="Picture 2" descr="https://encrypted-tbn3.gstatic.com/images?q=tbn:ANd9GcRRsnTS2N_Z1t4GTAZGNRzWfja-8RqOfeDdQbsJpUBsoo3on4l9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0395"/>
            <a:ext cx="1905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ScFKkBnbCtjICiFBrwlabzVUaaCKjEyoiyA05Nui64Crd5Ew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ShhXPv-6o-rrTyAQzkIpqShzrYnJ9dKx8RtDj7rWkJtRA3eQ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4581128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RNTDsDY4zQM4rLto3n-DcRifL1GioShiaMv3CMzPxIL-Elg_1w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15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2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dy Changes Before Labo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184576" cy="41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4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happens when you </a:t>
            </a:r>
          </a:p>
          <a:p>
            <a:pPr algn="ctr"/>
            <a:r>
              <a:rPr lang="en-US" sz="4400" dirty="0" smtClean="0"/>
              <a:t>get to hospital?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9572" y="1990000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Paperwork</a:t>
            </a:r>
          </a:p>
          <a:p>
            <a:r>
              <a:rPr lang="en-US" sz="3600" dirty="0" smtClean="0"/>
              <a:t>Dressed</a:t>
            </a:r>
          </a:p>
          <a:p>
            <a:r>
              <a:rPr lang="en-US" sz="3600" dirty="0" smtClean="0"/>
              <a:t>IV</a:t>
            </a:r>
          </a:p>
          <a:p>
            <a:r>
              <a:rPr lang="en-US" sz="3600" dirty="0" smtClean="0"/>
              <a:t>Fetal monitor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external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internal</a:t>
            </a:r>
          </a:p>
          <a:p>
            <a:r>
              <a:rPr lang="en-US" sz="3600" dirty="0" smtClean="0"/>
              <a:t>No doctor</a:t>
            </a:r>
            <a:endParaRPr lang="en-US" sz="3600" dirty="0"/>
          </a:p>
        </p:txBody>
      </p:sp>
      <p:pic>
        <p:nvPicPr>
          <p:cNvPr id="2050" name="Picture 2" descr="C:\Users\marti_000\AppData\Local\Microsoft\Windows\Temporary Internet Files\Content.IE5\GGHSP9T0\MC900359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165597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ti_000\AppData\Local\Microsoft\Windows\Temporary Internet Files\Content.IE5\7PI6975W\MC9001981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46" y="2685655"/>
            <a:ext cx="1537743" cy="16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i_000\AppData\Local\Microsoft\Windows\Temporary Internet Files\Content.IE5\PA67SQKQ\MC9002906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75159"/>
            <a:ext cx="2081906" cy="21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ti_000\AppData\Local\Microsoft\Windows\Temporary Internet Files\Content.IE5\7PI6975W\MC9003609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48714"/>
            <a:ext cx="1814170" cy="14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5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589" y="18864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Labor</a:t>
            </a:r>
          </a:p>
          <a:p>
            <a:pPr algn="ctr"/>
            <a:r>
              <a:rPr lang="en-US" sz="4800" dirty="0" smtClean="0"/>
              <a:t>Stage 1</a:t>
            </a:r>
            <a:endParaRPr lang="en-US" sz="4800" dirty="0"/>
          </a:p>
        </p:txBody>
      </p:sp>
      <p:pic>
        <p:nvPicPr>
          <p:cNvPr id="1026" name="Picture 2" descr="Normal Anatom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65" y="2060848"/>
            <a:ext cx="5751769" cy="46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7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mc.adam.com/graphics/images/en/19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307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6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531" y="33265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happens during the first stage of labor?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Uterine muscles shorten and thicken</a:t>
            </a:r>
          </a:p>
          <a:p>
            <a:pPr algn="ctr"/>
            <a:r>
              <a:rPr lang="en-US" sz="2800" dirty="0" smtClean="0"/>
              <a:t>Lasts from minutes to 36 hours</a:t>
            </a:r>
          </a:p>
          <a:p>
            <a:pPr algn="ctr"/>
            <a:r>
              <a:rPr lang="en-US" sz="2800" dirty="0" smtClean="0"/>
              <a:t>Mom stays upright</a:t>
            </a:r>
          </a:p>
          <a:p>
            <a:pPr algn="ctr"/>
            <a:r>
              <a:rPr lang="en-US" sz="2800" dirty="0" smtClean="0"/>
              <a:t>Dilation and effacement</a:t>
            </a:r>
          </a:p>
          <a:p>
            <a:pPr algn="ctr"/>
            <a:r>
              <a:rPr lang="en-US" sz="2800" dirty="0" err="1" smtClean="0"/>
              <a:t>Relaxin</a:t>
            </a:r>
            <a:r>
              <a:rPr lang="en-US" sz="2800" dirty="0" smtClean="0"/>
              <a:t>/Pitocin</a:t>
            </a:r>
          </a:p>
          <a:p>
            <a:pPr algn="ctr"/>
            <a:r>
              <a:rPr lang="en-US" sz="2800" dirty="0" smtClean="0"/>
              <a:t>Contractions get longer and stronger</a:t>
            </a:r>
          </a:p>
          <a:p>
            <a:pPr algn="ctr"/>
            <a:r>
              <a:rPr lang="en-US" sz="2800" dirty="0" smtClean="0"/>
              <a:t>Baby continues to move down</a:t>
            </a:r>
          </a:p>
          <a:p>
            <a:pPr algn="ctr"/>
            <a:r>
              <a:rPr lang="en-US" sz="2800" dirty="0" smtClean="0"/>
              <a:t>Mom needs to relax and rest between contractions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If contractions are too painful, water can be broken</a:t>
            </a:r>
          </a:p>
        </p:txBody>
      </p:sp>
    </p:spTree>
    <p:extLst>
      <p:ext uri="{BB962C8B-B14F-4D97-AF65-F5344CB8AC3E}">
        <p14:creationId xmlns:p14="http://schemas.microsoft.com/office/powerpoint/2010/main" val="408568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mc.adam.com/graphics/images/en/19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904656" cy="47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15719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Given prior to 6cm and refreshed</a:t>
            </a:r>
          </a:p>
          <a:p>
            <a:pPr algn="ctr"/>
            <a:r>
              <a:rPr lang="en-US" sz="2800" dirty="0" smtClean="0"/>
              <a:t>Pain becomes bearable not gone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46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mc.adam.com/graphics/images/en/19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4" y="260648"/>
            <a:ext cx="7632848" cy="61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4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By the end of stage 1…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will feel ready to push but cannot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Contractions will be about 2 min apart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Last about 90 seconds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These are very intense contractions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Some say this is the most difficult part of the labor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92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16632"/>
            <a:ext cx="4824536" cy="1470025"/>
          </a:xfrm>
        </p:spPr>
        <p:txBody>
          <a:bodyPr/>
          <a:lstStyle/>
          <a:p>
            <a:r>
              <a:rPr lang="en-US" dirty="0" smtClean="0"/>
              <a:t>Chapter Vocabulary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5112568"/>
          </a:xfrm>
        </p:spPr>
        <p:txBody>
          <a:bodyPr>
            <a:noAutofit/>
          </a:bodyPr>
          <a:lstStyle/>
          <a:p>
            <a:r>
              <a:rPr lang="en-US" sz="3600" dirty="0"/>
              <a:t>APGAR				Cesarean section</a:t>
            </a:r>
          </a:p>
          <a:p>
            <a:r>
              <a:rPr lang="en-US" sz="3600" dirty="0"/>
              <a:t>Contraction				Dilate</a:t>
            </a:r>
          </a:p>
          <a:p>
            <a:r>
              <a:rPr lang="en-US" sz="3600" dirty="0"/>
              <a:t>Fixed </a:t>
            </a:r>
            <a:r>
              <a:rPr lang="en-US" sz="3600" dirty="0" smtClean="0"/>
              <a:t>expenses</a:t>
            </a:r>
            <a:r>
              <a:rPr lang="en-US" sz="3600" dirty="0"/>
              <a:t>		</a:t>
            </a:r>
            <a:r>
              <a:rPr lang="en-US" sz="3600" dirty="0" smtClean="0"/>
              <a:t>Flexible expenses</a:t>
            </a:r>
            <a:endParaRPr lang="en-US" sz="3600" dirty="0"/>
          </a:p>
          <a:p>
            <a:r>
              <a:rPr lang="en-US" sz="3600" dirty="0"/>
              <a:t>Fontanels				</a:t>
            </a:r>
            <a:r>
              <a:rPr lang="en-US" sz="3600" dirty="0" err="1"/>
              <a:t>Forcepts</a:t>
            </a:r>
            <a:endParaRPr lang="en-US" sz="3600" dirty="0"/>
          </a:p>
          <a:p>
            <a:r>
              <a:rPr lang="en-US" sz="3600" dirty="0"/>
              <a:t>Incubator				Labor</a:t>
            </a:r>
          </a:p>
          <a:p>
            <a:r>
              <a:rPr lang="en-US" sz="3600" dirty="0"/>
              <a:t>Maternity Leave			Obstetrician</a:t>
            </a:r>
          </a:p>
          <a:p>
            <a:r>
              <a:rPr lang="en-US" sz="3600" dirty="0"/>
              <a:t>Paternity Leave			Post partum</a:t>
            </a:r>
          </a:p>
        </p:txBody>
      </p:sp>
    </p:spTree>
    <p:extLst>
      <p:ext uri="{BB962C8B-B14F-4D97-AF65-F5344CB8AC3E}">
        <p14:creationId xmlns:p14="http://schemas.microsoft.com/office/powerpoint/2010/main" val="369577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Stage 2 of Labor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stage lasts 5 min to 6 </a:t>
            </a:r>
            <a:r>
              <a:rPr lang="en-US" sz="2800" dirty="0" err="1" smtClean="0"/>
              <a:t>hrs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This is when the baby is born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Contractions in this stag are very different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You will feel the need to push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Everything is more intense and require concentration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00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882" y="332656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is the baby able to fit through?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564904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Pelvic bones---ligaments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Vagina stretches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Fontanels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Episiotomy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9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033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During this time, mom will…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96330" y="106420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Feel the need to push</a:t>
            </a:r>
          </a:p>
          <a:p>
            <a:pPr algn="ctr"/>
            <a:r>
              <a:rPr lang="en-US" sz="2800" dirty="0" smtClean="0"/>
              <a:t>Partner and doctor will use monitor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hISERUUExMWFRUWFxoXGBYYGBkYGBYaFRYYGBcaGBocHCYeGBslGRgYHy8gIycpLSwsFx8xNTAqNSYrLCkBCQoKDgwOGg8PGiokHx8pLCwsLCwqKSwsKSwpKSwsLCwpLCwsLCksKSksKSwpLCksLCwsKSwsLCwsKSwsLDUsLP/AABEIAMkA+wMBIgACEQEDEQH/xAAbAAACAwEBAQAAAAAAAAAAAAAFBgAEBwMCAf/EAEoQAAIBAgQCBwILBQYFAwUAAAECEQADBBIhMQVBBhMiMlFhcYGRBxQjQlJyk6Gx0fBiksHS4TNDU3OCshUkY4PxFrPDNFRkosL/xAAZAQACAwEAAAAAAAAAAAAAAAAABAECAwX/xAAtEQACAgEEAQMCBQUBAAAAAAAAAQIDEQQSITFBEzJRM2EUInGBoQUjkdHwQv/aAAwDAQACEQMRAD8A3Gvk19oH0r4g2HS3iA0W7V1TfHI2Xm2xPPsFluackNABsGvtIOF6b3rKIbydYCGe7AYPZa5Zu4pLWqhSVtKiZZJ1BJ8TlrpDeU2ReS0OuFxxkdmCqloXAJKjMdxI0jWgBiqUn2OnbNZW51QEuixm+ngBjN45E5Y8NfKvHD+meJa6i3LNoIz2VJW4xYfGbRuJAKAHLEHXWZERBAHOpSvxjpibRt5bRIOU3EdXW4iPeFkNsVXUkgEy0acyK9zpjfUMXsonV3YvSbh6iyQ2S48Icytl/tFlBrmjKYAHCpSjhOlF/rQrooQ4i9ZNxixUOtzJatjLb7OaRBfckgEmJpYPpvizYw/yC3r13D/GGCdZDL2QFWEOViSdT2V01M0APU1JpSwvSC/exliAEsNcxNvLml2bDyh6wRC9tWIAJOg8dPi8fxFvE3lhHtti/i9uWIdGbC27qiAsG3mzTBkZieUUAN9fJpD/APWWLbBvctLbBt4fD3C9xiWZsRbVz2VQLpJ1gTOwir1jj+JTF3EuKjWjiLNnRmzW2uYW2/YGWCmedyD2idIggDfUqVKAJXya+0sdJ3vticPatPdUNbvMwtPbQ9hsOASbisCALjaDXXyoAZ6lJeM6b3bKO/VI6D4wlubh6xmwZKsbgywqsUbUTEpI7Wl//wBR31a/nt2suFXNeysxZibZujqly7Zcolok5tsuoAy1KTcL0uxjm0nxZFa8wFt2a4LcGzdukaoGZl6sCQMpDgg6EV34R0ze8ylrORHs9ZbALO91gAXFshcjQZESGIAYCDoANdSlbG9L7iYgW7dnrFPYjtIy3Th3xC22LLkBKqoIBOXOCfCueD6X3nayGt21FzNbdz1oC3wSFskFJRpy9+A09knTMANtSkE9NcSMIz5URviRxFp7hLday2w9zVUCdmW7PZJygxlJgnd6WYhb5tDD5+qNpbxTOYN0BmZDky5UVge0QWhgNQJAGqak0q9G+N38Ric1zKtu5hLN+2isWAF17mrGB28oUGNNNPMTa6XYq3hWLhWLWsRdtuH7eXD3wjBgbZUHK65TBErBoA0GpNJ+I6S4tmTq0sqhxr4btM5LLb64EmF7Mm2IAn11069G+O32ui1dCstx8Ybb5iXAw2KyBXGUCMrgCD8zWZ0AGupUqUAfJrnfsq6sjgMrAqykAggiCCDoQRypV+E7it3D4Rblpyrdao0JEgq8iRr/AOKQ8L0uxDpIv3vPttIPgRMeOux8oIGcrFEd0+inesppGuXeCYdrgutZtG4Ii4UUuMvdhokRXJejODCZBhrOXNny9WkZgIDRETGnpptSZ0b6RF2Fu9cfMx7D9ZcAJ5oe3E8x4jTwJaOq/aufa3f56hWIpZpZ1y2yL3/p/C5g3xezmChQerSQqqUAGmgCkrHgY2rsvDLIMi3bkFSDkXQoMqHbdRoPAbUL6r9q59rd/nqdV+1c+1u/z1PqIz9FhDHcEw94hrtm3cKiAXRWIBM6EjTUA+tcj0awn/21nV+sPya6v9I6b1U6r9q59rd/nqG1+1c+1u/z0eog9GQQbguHLq5s286ksrZFzBmMswMSCTrNcj0awkAfF7MKxcDq0gM0ZiBGhMCfGBVS5jMPaQtfum3HNr10Bo+j29T5DWkzjnwk2xKYRLjHbrLly8F9QmcMRHiV9KtuWMlFXJvCRolvg2HW6by2bYumZuBFzmRB7UTqAAfGKi8HsC6bwtWxdO9zIuc6R3onbT0rGrHSbGa/81ePPvmNfAVesdIcUd8Rd/fasnchhaSbNZHCbGRk6q3kZQjLkXKyquVVIiCoXQDYCvlnhNhAAtq2ACrCEXQouVTtuFAAO4FZxY4xfJ1v3ftH/Or1jiN0nW7d+0f+ao/ERNfwFnyjRZr7SG+JuBWPW3dFJHylzkPrU54LE5xNaQsU+ha6iVLSfksE1zNlSwYgZgCA0CQGjMAdwDlE+g8Kyr4Sek+Jw+PC27txU6pCUVyoklpIjY6b/caoYfpZfdMwxF3ffO3LcMJ0Pl576iodqTwM1f0+yyKkmuTWTwPDF3c2LRe4MrtkWXGkhjHaGg38B4Cvd3hNlrq3WtobqiFuFQXA10Db8z7z40l9GeP9b8lde51mpU9bc7YG473eH3jzBpi6r9q59rd/nqfURhPSzhLbI93+hmDbIOotqiObnVqiBHY22t9tY1gOY8IFXrPB7CXOsW1bV8oTOEUNlAACyBMQAI8h4UO6r9q59rd/nqdV+1c+1u/z0eoinosvYjgGGe51j2LTXDHba2pbQQNSJ2Memm1fLHR7CoUKWLSm3OQhFBSSScpjSST7zVLqv2rn2t3+evhs/t3B/wB25/PR6iD0ZF9Oj+FBJFiyCU6skW01SIybd2NI8ABUt8AwysjCxaDWxlRgiygEwFMSBqfefGq3XWFQtduNbyiWLX7gEeIl9qTeOfCPYWVwi3Ljf4j3by2x5gZwzD931qzkuyihJvCQ/YHg2HslmtWbdst3iiKpbUnUga6kn2mvFngGFTPlsWh1gh4tr2xMnNp2tSTrzNY7b6TY0kk4q6ZOwchR5Ach76v2OkGKnXEXfbcb86zd0UMR0k38Gr4jhNh0KPatshbOVKqQXzZs0R3s2s7zXS1gbSkFUQFc0EKAR1hzPEDTM2p8TqazSxxi+Treu/aP+dXsPxG6d7t37R/5qr+Iia/gLPlGizUmk/hmOuLdWbjsCGEF2YbaaEkU2I0ia1hLesiltTqltYifDZcy8OU//kW/vDislwmIZCGX0I5EeB/HyNat8OVtjw0BQSevtmAJOgc1k3DeC371triEdkxk3JgCT57xpWF65R2f6ZdGFbjJeRpw99XtgidfDlBE+hH/AI5GnXgHSgMBbvsA40Fwnsv4T9F/XQ7jwGQYDjN3DtD2zBOqmYnaVPI+fvpgw/SOw57+Q66XBljyz90+0is0O2+lesSeH4ZsQPOpWbYXiLqoa2zKNw1toB9d1f2hqY+DdKySEvRrEXAMo10Gddlk/OGniBVjn2aScFuXK+wzVKrDF5iwWIQ5ST4wCQNtBIBPiYrzZx4zZWgHlGx/rU48inZOK8Kt4i01u4JB2PNTyZfAisc4twq5hrzWrm67Hk4OzDyP3GRyrbqVvhC4ML2GNwDt2e1I3yf3g8wB2o/ZqrReMsMzTDNRTDMdKFJYZWho2kRqCI3B5iiWGuTWbG4hjDXTRjBPJ/X68KD4Y+/9RRXDiCKzYygrcHyb/Vb/AGmmzg/dpSut8m/1W/2mm3g/dpvTdM5Ov9yMc+GgZeII8/3dtSPEEtH3mlvA4o22ldj3l8fyI8fUczRv4cyf+ILEn5K0SApOzPBke3Sl7B8KxFy0bqAFQSsbnTeYqtq/Nk6egvjGrbIbLF4FAykgmGUjlroQeRB/WlPXAeki3QEukLd28FuRuV8/FdxykRWN8L6QmyctxGyzquxB5lTtP4xTFhuN2LnduLtqrQjekNAb/SahcG9qrvWG8NdM16pWeWuMXbYGVnQAbDVSPNGlfaAPWmTgvSgXCEugKxMKyzkYnYEHVGPgSQdgZ0qcnOt0s61u7X2D9SqpxZYsLcHKYJO0gDMBtMSJM8+eterGMBOU6N4ePpU4FStx7gdvFWijwDujxqjeI8vEc6x7H4G5ZutbuCGUwRy8QQeYI1mtypO+Ejgoex140e1AY+NtjBnyUmfIFqhl4SwzPcMxonYc0Kt22UkMII5freieEu1kxuIYwtyjGCcH9fryoPh9qK4bQj9frasxlBjDD5S36n8Kc7HdFJuGPylv1P4U5WO6Keo9hw9b9Vix8JOHZ8Kipv1q+4I8/dWa2eF4izqpiCSPnCTvpWsdMDFpP8z/AOO5S0toMuU7Gsb/AHD+gx6X7mb3eGYnEXS10hdAdBAPaKx5bVd4d0QLd4Ebjz009tPZwQOh5ez3+NelABAHKsHkcUF+on3OhxQTbLK42ZTB9vj7ar8Pxr5zauiLokgkdi6BuI2DRoRzGviBoBAYQRSh0n4P1gOU5XXUHYgjYjkTUxljhl0sfmh38eGG+i2OzIyTqpDAHfIQirm8SrpkPmQTvXbEXyGIjbQjmZ5/+aSeDcQZvlJ6u7baGgd1iNTB0KMN1Oh9QDTOOPh2Fu6MjwMrTKNH0GOo+q2o2k6UwusCd1W3+5H2v+Psxr4TxDrFAmdPbpuD933+FEKSbbsjZkMHfy02nxHI+RpxwmJFxFddmE+Y8QfMGR7KGJsz3pT0dXDtP9zcY5CN7TmTk+ruR7RyErxcq2Vt/Hkw+kKefhRvAYED6d+0s+EEvPlotIl1GVUW5lk62rikEE+B+jI3FUa8jFbk45+A1hro0/X69aP4BZ1pU4Pezez9GmzhVwbE/wAPCsZLA3CXBfvJ8m31W/2mmzg/dpVvsOrf6rf7TTVwfu01pumczX+5Gd/CJhLj445Fn5NATy+dpS3hcHicPBUbTE6jUydoO9PPT7jKYbrbj6xkAHiSug9Nz7KUcBxe/et52w9woTMq4Ur6KUK+xvfVJwcpNjNN8YVxWG39heuYDE4m6zOAmgMKIGpYQJOhlauYDoiX70/rTWfOmnhmPs3oEw2ixAUk7hXGuVt4EwdwdwDCIoIA5VlJSXYzDZNblyJj9FrtofJO6sNo7pjWCvdI9leOG8QLEpcWLqiSuuW4o3KeHpyMeM0/OoZYpL6TcJZu3b0uJqDzkeXntURlh4Zssx5h+6+Rk6MY3PbYAyVafVWVOrY+MlGB/aUjwr7cxUHbbTzpO4HxNjF1OwwJRgZKgkgujDdkJg8iNCCDTOONpebI4yXQBoYIbeCrCM66HWAdNRoaZXKwJXVbHvj7X1/oa+G47rF3kxv9xnz/ADq2yAgggEEQQdQQdwfI0l4e81p8y+Mx4+XtEj2inKzeDqGUyGEg+RqBRozTpF0e+L3ApPybE9Tc3y8+rb0HvAncEUFF0q0Now38CDsw8qePhRugYNATlLYi2AfOHP8ACka8jgKt1ctyJQ7rcHMA+fgao4jEG3HIbwt0UewCyP1+vClXhFzMPZTZwthEH3+PnWMlgbhLKCOHX5S3/q/CnOx3RSdZb5S36n8KcbHdFO0ew42t+qwJ00aLVv8AzB/7dylnD3aY+nA+QT/MH/t3KU8M9YXv8x0dAv7X7hNzpMxVQuZr5dxNc+t1199YNnQjHCLSPXvEYcOuo9aq9ZXbC3izZQPWj7EPjkQ+N4c4a+LyCUbs3AOazuBG43+7nV1rSughgwOqsNdxofPwI5g0X47gOsUsNEmAxGrkbhF3alfAlsOcjgqhMrmgZSd9PAnWPGfE1tFPHJlXfBSaftff6hDDYy6g7JEjTK0nKfI7gcxM6Uc6NcffDgrdUvbYlgyjVCe9pzE6xy9tCWAJDLE/cR4HnE6gjafWr9vGW1UluxyOfRSDp3u7O3OqScl0Y3abb114HDjfDlxeFZFbvqGtup2YdpGB9RB8iRWRS+IwxP8AeW4IWACBPamPA6U99HukQtW2twbkNNojVYYagnwBE6SYNZ//AMTQ4i+gIZbpY51AHabv5OQGYyPI1rnjIaaElmLXDLHDrkNOwYBvD19Nfxpx4TemKQeF3DlUHkzr6jskfrypw4Hf5ez3VlNEV8PDGW4wKN9RvwNOHB+7SI1wZW+qfwNPfB+7W+l6Ylr+4mcfC1g+tuBTAUXLRJOwzIyAnyDMvvon0PxydQEgaCCPAjT+nsr304wwe9dUiQVUH0K0m8Mxr2nI1NxR2l53UH94g5sB31GumYAyYJPLaXg0riowjJ9SX+Gg7x7gIYm5bhXiDpo675WHNZ18jqINDuF9IGByXZkb7s6gc/G4n7Q7Q+cD3qM2eMJegqRr+vbVDi3B1u6xDDUESDI5g7g+YrHeupdDjpfvrfP8MNWcQCAykEESCDIM8wa9YvCK6yRSlh7l+ySR2hu0CSeZLWxGY/tJ2vEGj2B6QW3WSQvKZlZ+tplMnusFbyqHDyuSY35eJcMTOJ2fiuILx8lc0uc48GHpPunyojfwudRqG5q24MgHlup0mPIir/SLChlb30r8E4mLbCxcIAk9Wx2H7DHkPA8tRppUwe5YGIyVbcZe2X8MOYbiV1Rp2/Jjqp2InnB8ffR7ov0jNleqvzkmVuAd3NqVI8J1EedBLluGzAa8x4xyOmjeBjWfdft4q0qmSFnslXIXcbiTB9hO9RKUkJ3abY/t4GvpTwv4zhHVWho6y2w1GZRI23VhKnyasmvO1/DLcUa2yphRHZOsmNJ5VoHAeky2rJtk52QkW42K7jMwkCDPnEQKQ+D4q18Yu2oDqxaCvZHa3CwdFDbb6RW2eMhp4SxKL6Z94bcht4GjD0I/OacuF3Q0frSkPBt3V8MyzzIBUj26038Dv/hHoaxmgr44GbBtN1Pb+FO1juikLhrfLL7fwp9sd0U1p/pnL1v1WLfwi3GXCqV36wcpjsPOlZyuPe3c6lri3LhAOXIUMEScp2cCI5GtF+EXEBMMhbY3Qp/1JcFZbjbIusAcxYbKrQWHjb8fNdwfWsb1+ce0TxVlfIZxHGba5VLZWOmoI++ImvtnGT+VBMLh3lgyRZytmLZhmMHIFVt7maNqMYayqqoJ1CifWNR+vClnE6EZ5CRfsk/o/wBau8PsxbIGjXCEnwzEA/jVC23KJnb8vOrGG4gAFP0Lit5wGE+4VaPZW3mLHZ+BozLKwEAVfQDWPU0k9MeitzEFiqnKO7ptFNo4uq34L6NrvpBAiPKsx6V/CI6O9pG2JFdGWMHEpUnIqWei3ELQBt9qdTbYFlPKRGqmByIoja4ZxDc4a0mm7XmUH3rP30H4J0kx9xYXEG1b2zKua43lbU6aTqxgDzOlWE4LbxDEhcTfYd7Pce5HiCVCoD5cqwk4Ls6dXr+HhH3GcJxLArex+EsIQQVRpJBOs8yeUzXTH9H+FWBhh8YnsktdtDOXaFnNqQuskD8q8XuidqwMzYQHQmGYHeN4fX/zQzi3AM9g4nD4cqtskOAAVaDJiCSImNdxHhQpRa4IknnLn/gYOEJwphcFk3WcKxt9YoyZ2001jcezWK+8P4lYXIiYU5yILPfMZv8ASp50rcFJEkaz+UT+NFEMFWEaQfcaiUscC8Vn82WOeOxgYllt2x8llM5mIOuqxAjtaE+FPXB+7WctclZ8R9xGn4mtG4P3a0pk5ZFtXFRaSEvp3iGW9cygTFvfYTpSRj1LP1bujXkIb5LMrppmBExMfSWmjp3xIJxFrR2eynsJLgH7qVsda6x82ZwyDXJ3wDzX5zIfEajY0vZ72dGnEqIo5LjMjfKdi5v1iL2W3/tbQ1BJ+entU0fwXFyV1AYDTPbPWJ711X/WFPlQDDKzZwVPVqrEuST2vmZZE5i0AiidngluQSSHgdpWKtMawywd9qhyjL3IIVzg8Vvj4YUuvbuiUYE+RB/CuSWLdwlbwyvsLqyrHyJG/o0iqTcNuyct4tOsXEtXWj1ZM5/eqld4Xf8ApW45Hqv4Z4ojGK6kEpTfEofyjrxq1ewo7XylskgFYVwSea9xvYF9KVuJCxiFHVXkDTOW5Nth4jWVOvPNRH/g7dZmuXmPmF7oO8AtpQnj/DVS2GBzR2RIEd4jb2TW0XX57FpK7/xwvhvIb4SmJVB8ojgfMdhA+pcViR6HTyq3d42wMGxvpHxi2VP5+6lbgfA7t5QxItWpID5AzMRoRbXTNHM6KOZ5Uw4Tothix6s4i80ahmJI25W1AX2kxPOKvL00MUy1eOMY+X0D8TxrFXs1pOrQMAoVXTN4mDmmfGOVeuD9HLlq6pchQSEBjMBmYdpiNAo3O+k0Vu9GbVkh2w17QHdiu8CZDg8vv1oTx/gK9T8Zs2XFvZg+YjQmSpk7c9eVRFwfRSz1+90Rifoxh0Rrxx9vIlzKwW20h7pBC6sOQkGNgfCuy9Th2xI+MZviqgt3QXJCkBBBkdsCaVMDhcyZGY9WHFwoICs4TKGbSdiaJ28KoM5ZEhiCSZ19dtqmUoLjApGNsudw68G4jbbGLaRw8WluFhtNzdRA+bAnn2hpWkWe6Kzjo/hUW8pRAsg7COQrSLPdFa1tOPCFr1KM8SeWJnwwI5wAKKWK3Vcgb5VVyx9gk+ysuw2IFxBMEfgfx9o1FbD8INwrh0YGIuqZHklysk4ngRaJvWQOqOtxB/cljuB/hE/ukxtlNYXLLOhpFJVbvGSzhLAzBiXdh3S1x3KnyzHsnzorYAYzOvgdwfPxE0Gw14EbjUfqfzq7bxR5gyPLMD6xqp8xSo8njoJMNSCI0n0Ox0OhH6FcsQ3ZMCTzgyfdXFcTC96fDUEfwrjcxik7rPjOUj0qME7sA7jlzEOqlHMoIUzGm8HxHnS5h+C3sTdhxBgsxkE5RufeQB5kUz4ziSqGLXCOzr6DTQ7H2irvD7Bt2yz9l7sNckQUtqD1aHwPeZh5gbit4ybXJlGpSmoxPPDeHQBaXs6Auw3C7AL4SZA9Gbwp8wNtUthUAVVEBRsI/R/rStgjAkCCzZj9wA9gj2z41eu8WhSTAgePupSxuTLWz3PjpdA3pTjQxiTCjkd9STP3UW6NXBa4TeusMwy3ng7GFyx6ErHtpf4Twy5xC6dSLQPbeIgaQo8WI925pr6ZlbWDFi32Q5W2FHJFIZvZAAn9rzpmtYQhN7nhGe8Nw+VAOYFdru8ez3VYVY9Pxmq13Tz5+2p7YztxHAcwN+bKydcpHu0P4CtT4P3axzBX43+lH7w/P8K2PhHdrehYyIat5aMq+F7BH4316yTbRBcX/pkmHH1XMH66nYGl6xeDqpnbusCQVPkRBX1FPXTm7lxzHl1ayCJBBBBB5MCCQV8DSJxDA/Fznt62GIHMmyx2RvEH5rew6is7FmTH6oONMZeH/DCGGUyGd7lxl1XO5aPqjafZRPDpnMzP5zsfDWg+GuSNNJ28/Xzq6mM+loRvMx6hh3Wpd5Ywml0ETuRqI1HlOh3IO/MGocUFU97xJkEA+YqqMTpq0xtz38xyrg+JE6RPiCVj2RHvkVGC24945VILL7+RoA/CvjF1bZkW1m5cI3yLuF/aYwo828qv4viQVWJuAaayNefs90Vc4fhzbtln7LXSHfSOrQSUQ+BIJcjlmjcVpBY5M9vqSUV/y8naxZLkW1hNAGKyBbQaBE8AO6PRmM83TA2Vt2wqAKgGijl4/nPOaV8F2RMQS2Y//wAjzgae+r93i4CknSBqJ0pa2TlILZqTwul0Cuk+MzMRmPZEGOfMzRXhZC8EukiQbV8wec5lH30A4Zwy5xC8QDFsGbjjYDkB4uR+Zpq6blbeDSwgyh2VABsEtwxny0Uec01XHahCf5nhCBw/D5VGg21n3e/nXS5vG2kfjVlVAB/U+lVrmns1qc5YyliI39F72Z7XjkP5GtLsd0VlHQxvlwPAN95B/jWr2O6Kap9py9S82AXpjguttW02+UmZiMtu4Znl9/odqzW+DbuZCIYTkcR21MgxuCORUzHMRWjdOkmwoEybkLBynN1dzLB2Gsb6UltwxrtvqYlgpiTABScwXtMVMgGWIg5SDEisbniQ9obXXF+V8CpiuASS2HIU87JOVf8AtEmF+oxj6LfNAe9xl7T5LitbuDQqwKt7m19tNeHwV+CGho0MnLcGu8nQj1iOc716xJKLkv2zkOy3UDL/AKcytb9qxVE0+R51Qn9KSX2YqDpEY1nz0HvGlcn49cdurth3cnRQMzH2Lrvzo8mAwOs4fD+Rk/7VaPuozw7BuyhcPYOTbsWuqQ/WZgikeuarYiU9Ca90kv3yBeC8AKOLuIIe6DKW5zLbO4ZyNHcHUKCVXQkk6A8nAcRiUL2wMmbdmg3CN8pOjKCNSTBIgTBJOcM6GTDYlgf+kplf+4+hua8gFXyNNSqBoBAGnsG1D5KTvjCO2rz235M9fhePAgYYk+IdP5q88O6IYu84GIHU2xqTKlm8hE6+Z0HnWi1KqoJCbk2KvHeNPw5ba2sMjWW7KsLhUq8E9tchmQCc06nflSxiuI3L7m5dMsYAA7qjwX2yfHWmvpqwdEt7kNmIHLssB7Zb7qVGtQI1qJS8GtNfkrNPuqu1Xuq8vZVdk/X9aqmby6OC6MvgYHuJrbuEd2sUZNV8j/EVtfCO7TVPTOZqu0KnSnhhvYpgDHZUnQ6Qpgk93LqQQfE0n3AUdkZYcLDAiVdD4qe+h89QRBg06dLr9zrLiKp7WWGBIJfJouhE6awSJ5ajRdv8Oa6gQauqSnIgjRghnMWzAnUjeNc01hY2pM6Gku2QSfKfgVMRwJwc2GOcf4MkuvlbJ1uAfRPaE/P3oWOkJBIMqw0I1keRB1B8jTRh7F5lJZQ0aSsB9DpKnstPKCJ8JFeMc1tuxiUV2HK8sOPQuBcX2MBQsMZdKn9KS/R9i6vSPTf7hI9K4X+PkkIoLMT2QFkn6oAJPpR+3wjAwSbFseBN68B7uvohwrDL3cJZkbE2U3n6dwxI+u5q2IlPQtXuaX7gzgvAnVhdxJm4O5Z0IQg6G5uC4I0tjQES22WjbcIxGIXPbQsgbUyJcj6M94AjUzuIEwTR3hfQxiQ2JIj/AAkMz5XH0kfsqAPEtTYiAAAAADQAaAAbADkKGslJ3xri4Vc57f8Aozp8LjFGmEuz4gA/ga88P6MYvEOBeQ2bY1YkCT5Aczp6Dz2rSKlUVaQm5tipxfj44aEtJhSbbA9W63FALDvB5GYNrM6z7IpaxnEnvublw9o6Ko7qCe6P4nmaaOm5DrbTchs58uyQvtOb7qVTagCplLwa0w8srtMfrwqu3KrnVb/h/WuBSqI3ksBfoYP+aH+WfxA/Ktbs90Vk3Q7/AOqX/Lb/AHCtasd0U7V7Tk6jixg3pE8C1pINyCDtBt3AZpdbDlk+QYANBKmQ0bwpPLWdRz15Uy8esBxbU6g3Dp4xauUHHBlAIBJJnUgTr5geOs/cdZxuTyaUPEQCcILeVbwJ1jM0K06CVYEafsqCsamNaqvZu4VyLeLKKYOR+4c3hvr/AKfPYEhm+J3oIzggiIbUT4wQZNVTwDtd0Afss6j90MBt5ewUvteeBrcvJRscXxiSXNhgBOaHGxjdQBvyq5b4zicodhYyHmDekb/NK+Rrra4EQdoUnXtsW8yJGh9tEbfDbY5FvrMze2CSNyeXOrLeUlt8FLBcRvXIhVid8rCBpIMnffTcR50Wry7hRJIAHMmAKpXuLL8wFvPZfzPs99XzjshJy6RfJjU6UJxvGJlbf72n/wCo/jVTE3nfvGR4AQP161zt2NKylZ8DcNP5kcXQH19/rr/GqOMw430oibdU8YAB51lkaSA94Rp7P141VP651cxNyBHPn5eFWeifAvjd6CD1SQbjePgg82/DXwneCzwKWzUctlro/wBDTcsvibpIUIxtoPnZQTmJ8CdgNwJnWtC4P3a98TthcPdAAAFpwANAAEMAV44P3aejFRRxpzc3lgrit8C+6sJViog7DsDnyMxAEnyEE0Kv4Zzb/wCXYMrakz24g6D5pHnz9lGOIYFXv3CZBGUafVBH31TTguUGG7XIxB9d95H8KUsTyxyppRQAGEGYLdmToWPYua6S2p7M6ZWDRG4muL/GcPKpiFZOyBbugQJEgAmR7JFMlzB3mBVsjr4OoYee5J/CqbcB1JyEHyuAjWZjNmIEcpjfSssPOUb7k+wfZ4jfQFmw+FkCSwAU6GJ0miNrj9/KrPZtBG0DC8xGxOwtE7A10s8EOxBCnftqfuNsg6nYn8Kv2uE2wI1YeDGV3nujs767Vdbyktvgq4Xid24wyomTme1IGnjlj0iRG1Fq+aAcgB7AP4CqV7iyjuy58u77+fsmrZx2Qk5PCLxNCsbxfdbftfw+r4nzqnisU76NtroNvb41ySxptWUrPCG69P5kcbtsHzPvn2/xqhjMKPCiXV1TxYAHn4VlkbwkCL3h7KqH0q5ingEc6tdFeCfG70a9WmtxvI7KPNtdfCT4TvCOeEJ2zUeWXOifBLiMmJbRbkoixqQJJf0JGnlrzrS7HdFDOM2wvUAAABiABoAAhgCidjuinlHCwjjTm5vLBXShoS3P+J/8dyhdnFTsx9DqPvmjvF8Gl3qkuKGUudD5WrkEHcHzGtL/ABDovetHNYPWr9BiBcH1W2f0aD5mlrq5t7ojmmsqS2z4+5YTEXOZUj6pB/H+FemxjclU+0j+B0oK3EWtf2ivbPg6MPviD7DVpOM29O0vvApfdLyOenHwERi3+iPeT/AV5e9cO2n3/jVVOL29gy/vD869Hii+Io3sFX9j0+FLGWJPrrXoYSq54oviPeK8Hio8R91UbRqoy8Fz4uK4XVAqo/HEG7qPaBQ+/wBJLW3WpPgDJ+6q5+EXjFrtlu9digPEcXqf4VfXrbv9lZvPruEKj954FEeFfBw9wh8W8Lv1KHfye54eS++ta6pS8FLtTXBYyLnB+A38dchOygMXLpGi+IX6TeWw5xWr8I4Rbw1pbVpYVfexO7MeZPjXfC4RLahEUKiiAqgAAeQFdq6EIKJxbbXY+Snxf+wu/wCW/wDsNcuD92uvF/7C7/lv/sNcuD92rmIC4xiFXFOOcKdDBjLvprvX21iydQ0+Rg/1otiOE2r7XRcWYZYI0ZewvdYail/HdH8RYM25vp5QLq+q6B/VYPlzpK2uae6J0qLapRUJ8MvLin5hT6SPzr02OP0J/wBQ/iKBrxlUMO2Ug6q4KEexgDV+3xJDzHsIrHfLyMuqPgu/HW5J72/p/GvjYlzsAPPeuC49PGvv/EF8aN7+QVWPB5u4Yv3jPkdvdtXoYSvB4gK5niQqjaNVGfg7/FhXG4oFcW4uPEe+h+K49bGhuIPVhPuqrfwaRjJe5li9egml/iGMMz/X1q4MU17+yV7p/YRm++IHvohwr4Ort1g2Kfq0/wAJGl28mcaKPJZPmK0rqlLwUu1Fda7F7hPBL+NuZbeigxcuHVU8o+c0fN95ArWeDcHt4a0LVsQo3PNid2Y8ya74PBJaQJbUIiiAqiAK710IQUUcS212MEce3s/XP+w0Rsd0UO49vZ+uf9hojY7orQxOeNw5bKVbKVOYGAfmsuo9GND2fFT3x+4Pzo1XyKAAvWYr6a/uf1ryfjJ3K/Zj86OZamWgAFlxHin2Yqf8x4r9mKO5amWgnICjEeK/ZipGI8V+zFHctTLQGQEVxHin2Yr6nxkbMo9EH50cy1MtBAF6zFfTH7n9anWYr6a/uf1o1lqZaAAvW4r6Y/c/rU63FfTH7n9aNZamWgADfXEurKWEMCp7HIgg86JcOsFVg1civsUADsVh7iszW3jNBIKg7ADT2CqvWYr6S/uf1o3XyKAAjNiTuyn/AEf1qq/DnO6WT62VNMuWploJyLK8McbW7I9LK17+J3fo2vslpjy1MtRhBufyLnxO79G19itfDgbh+ZZ+xWmTLUy0YRO5/IsPwtzvbsH1sIa9Ybh72+4llPq2VX8KZctTLRgjLAvW4r6S/uf1qdZivpL+5/WjWWplqSAL1uK+kv7n9anW4r6S/uf1o1lqZaAAL4e/cZesYEKSRCxqRHj4GjVtIArpFSKAPtSpUoAlSpUoAlSpUoAlSpUoAlSpUoAlSpUoAlSpUoAlSpUoAlSpUoAlSpUoAlSpUoAlSpUoAlSpVe/j7SGGuKpAmCwBgmJjfeghvBYqUK4j0ksWXw6u+uIfJbI1BOWQSeSk5Vn6TqOdWsbxazZKi7dS2XnKGYKWyiWygmTA3jagkt1KrYTiVq6me3cR017SsGXTfUGNOdenx1sJ1huILcA5ywCw0ZTmmIMiPGRQB3qVyxGKS2pZ2VVG7MQAJMak6DUj310mgD7UqVKAJUqVKAJUqVKAJUqVKAJUqVKAJUqVKAJUqVKAJUqVKAJUqVKAJUqVKAJUqVKAJUqVKAJSNxjoxiL2OLjS2oVkcse8SARoZECYCgbDWSaea8c6DOypWLDEq70WbGW8SSzWlu5rdoOh6xFsuWt3FJKlJxE3ttQLe0aVcJxq7exPD7l6xft3LVvELiPkL2VHZUXRgmVgzW2IgnQrT+Kg/hQXSwZ/iLF2/jr4s2rltMRbsI7PbuW0uJaa6164zZdGZStgA9uCWjKAT6XDvbsXOHXrLsnXWxayWrj2mw1y8jm2XClV6testw0dlV8afjX1aCTN+KcMxj4O5YvI7jB5VtvlLHFHrE6m6AJJNuz3v+oSfm1oWDxYuoHUMASYDqyNoSNVcBhtzGog866H9e6vV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RUUExMWFRUWFxoXGBYYGBkYGBYaFRYYGBcaGBocHCYeGBslGRgYHy8gIycpLSwsFx8xNTAqNSYrLCkBCQoKDgwOGg8PGiokHx8pLCwsLCwqKSwsKSwpKSwsLCwpLCwsLCksKSksKSwpLCksLCwsKSwsLCwsKSwsLDUsLP/AABEIAMkA+wMBIgACEQEDEQH/xAAbAAACAwEBAQAAAAAAAAAAAAAFBgAEBwMCAf/EAEoQAAIBAgQCBwILBQYFAwUAAAECEQADBBIhMQVBBhMiMlFhcYGRBxQjQlJyk6Gx0fBiksHS4TNDU3OCshUkY4PxFrPDNFRkosL/xAAZAQACAwEAAAAAAAAAAAAAAAAABAECAwX/xAAtEQACAgEEAQMCBQUBAAAAAAAAAQIDEQQSITFBEzJRM2EUInGBoQUjkdHwQv/aAAwDAQACEQMRAD8A3Gvk19oH0r4g2HS3iA0W7V1TfHI2Xm2xPPsFluackNABsGvtIOF6b3rKIbydYCGe7AYPZa5Zu4pLWqhSVtKiZZJ1BJ8TlrpDeU2ReS0OuFxxkdmCqloXAJKjMdxI0jWgBiqUn2OnbNZW51QEuixm+ngBjN45E5Y8NfKvHD+meJa6i3LNoIz2VJW4xYfGbRuJAKAHLEHXWZERBAHOpSvxjpibRt5bRIOU3EdXW4iPeFkNsVXUkgEy0acyK9zpjfUMXsonV3YvSbh6iyQ2S48Icytl/tFlBrmjKYAHCpSjhOlF/rQrooQ4i9ZNxixUOtzJatjLb7OaRBfckgEmJpYPpvizYw/yC3r13D/GGCdZDL2QFWEOViSdT2V01M0APU1JpSwvSC/exliAEsNcxNvLml2bDyh6wRC9tWIAJOg8dPi8fxFvE3lhHtti/i9uWIdGbC27qiAsG3mzTBkZieUUAN9fJpD/APWWLbBvctLbBt4fD3C9xiWZsRbVz2VQLpJ1gTOwir1jj+JTF3EuKjWjiLNnRmzW2uYW2/YGWCmedyD2idIggDfUqVKAJXya+0sdJ3vticPatPdUNbvMwtPbQ9hsOASbisCALjaDXXyoAZ6lJeM6b3bKO/VI6D4wlubh6xmwZKsbgywqsUbUTEpI7Wl//wBR31a/nt2suFXNeysxZibZujqly7Zcolok5tsuoAy1KTcL0uxjm0nxZFa8wFt2a4LcGzdukaoGZl6sCQMpDgg6EV34R0ze8ylrORHs9ZbALO91gAXFshcjQZESGIAYCDoANdSlbG9L7iYgW7dnrFPYjtIy3Th3xC22LLkBKqoIBOXOCfCueD6X3nayGt21FzNbdz1oC3wSFskFJRpy9+A09knTMANtSkE9NcSMIz5URviRxFp7hLday2w9zVUCdmW7PZJygxlJgnd6WYhb5tDD5+qNpbxTOYN0BmZDky5UVge0QWhgNQJAGqak0q9G+N38Ric1zKtu5hLN+2isWAF17mrGB28oUGNNNPMTa6XYq3hWLhWLWsRdtuH7eXD3wjBgbZUHK65TBErBoA0GpNJ+I6S4tmTq0sqhxr4btM5LLb64EmF7Mm2IAn11069G+O32ui1dCstx8Ybb5iXAw2KyBXGUCMrgCD8zWZ0AGupUqUAfJrnfsq6sjgMrAqykAggiCCDoQRypV+E7it3D4Rblpyrdao0JEgq8iRr/AOKQ8L0uxDpIv3vPttIPgRMeOux8oIGcrFEd0+inesppGuXeCYdrgutZtG4Ii4UUuMvdhokRXJejODCZBhrOXNny9WkZgIDRETGnpptSZ0b6RF2Fu9cfMx7D9ZcAJ5oe3E8x4jTwJaOq/aufa3f56hWIpZpZ1y2yL3/p/C5g3xezmChQerSQqqUAGmgCkrHgY2rsvDLIMi3bkFSDkXQoMqHbdRoPAbUL6r9q59rd/nqdV+1c+1u/z1PqIz9FhDHcEw94hrtm3cKiAXRWIBM6EjTUA+tcj0awn/21nV+sPya6v9I6b1U6r9q59rd/nqG1+1c+1u/z0eog9GQQbguHLq5s286ksrZFzBmMswMSCTrNcj0awkAfF7MKxcDq0gM0ZiBGhMCfGBVS5jMPaQtfum3HNr10Bo+j29T5DWkzjnwk2xKYRLjHbrLly8F9QmcMRHiV9KtuWMlFXJvCRolvg2HW6by2bYumZuBFzmRB7UTqAAfGKi8HsC6bwtWxdO9zIuc6R3onbT0rGrHSbGa/81ePPvmNfAVesdIcUd8Rd/fasnchhaSbNZHCbGRk6q3kZQjLkXKyquVVIiCoXQDYCvlnhNhAAtq2ACrCEXQouVTtuFAAO4FZxY4xfJ1v3ftH/Or1jiN0nW7d+0f+ao/ERNfwFnyjRZr7SG+JuBWPW3dFJHylzkPrU54LE5xNaQsU+ha6iVLSfksE1zNlSwYgZgCA0CQGjMAdwDlE+g8Kyr4Sek+Jw+PC27txU6pCUVyoklpIjY6b/caoYfpZfdMwxF3ffO3LcMJ0Pl576iodqTwM1f0+yyKkmuTWTwPDF3c2LRe4MrtkWXGkhjHaGg38B4Cvd3hNlrq3WtobqiFuFQXA10Db8z7z40l9GeP9b8lde51mpU9bc7YG473eH3jzBpi6r9q59rd/nqfURhPSzhLbI93+hmDbIOotqiObnVqiBHY22t9tY1gOY8IFXrPB7CXOsW1bV8oTOEUNlAACyBMQAI8h4UO6r9q59rd/nqdV+1c+1u/z0eoinosvYjgGGe51j2LTXDHba2pbQQNSJ2Memm1fLHR7CoUKWLSm3OQhFBSSScpjSST7zVLqv2rn2t3+evhs/t3B/wB25/PR6iD0ZF9Oj+FBJFiyCU6skW01SIybd2NI8ABUt8AwysjCxaDWxlRgiygEwFMSBqfefGq3XWFQtduNbyiWLX7gEeIl9qTeOfCPYWVwi3Ljf4j3by2x5gZwzD931qzkuyihJvCQ/YHg2HslmtWbdst3iiKpbUnUga6kn2mvFngGFTPlsWh1gh4tr2xMnNp2tSTrzNY7b6TY0kk4q6ZOwchR5Ach76v2OkGKnXEXfbcb86zd0UMR0k38Gr4jhNh0KPatshbOVKqQXzZs0R3s2s7zXS1gbSkFUQFc0EKAR1hzPEDTM2p8TqazSxxi+Treu/aP+dXsPxG6d7t37R/5qr+Iia/gLPlGizUmk/hmOuLdWbjsCGEF2YbaaEkU2I0ia1hLesiltTqltYifDZcy8OU//kW/vDislwmIZCGX0I5EeB/HyNat8OVtjw0BQSevtmAJOgc1k3DeC371triEdkxk3JgCT57xpWF65R2f6ZdGFbjJeRpw99XtgidfDlBE+hH/AI5GnXgHSgMBbvsA40Fwnsv4T9F/XQ7jwGQYDjN3DtD2zBOqmYnaVPI+fvpgw/SOw57+Q66XBljyz90+0is0O2+lesSeH4ZsQPOpWbYXiLqoa2zKNw1toB9d1f2hqY+DdKySEvRrEXAMo10Gddlk/OGniBVjn2aScFuXK+wzVKrDF5iwWIQ5ST4wCQNtBIBPiYrzZx4zZWgHlGx/rU48inZOK8Kt4i01u4JB2PNTyZfAisc4twq5hrzWrm67Hk4OzDyP3GRyrbqVvhC4ML2GNwDt2e1I3yf3g8wB2o/ZqrReMsMzTDNRTDMdKFJYZWho2kRqCI3B5iiWGuTWbG4hjDXTRjBPJ/X68KD4Y+/9RRXDiCKzYygrcHyb/Vb/AGmmzg/dpSut8m/1W/2mm3g/dpvTdM5Ov9yMc+GgZeII8/3dtSPEEtH3mlvA4o22ldj3l8fyI8fUczRv4cyf+ILEn5K0SApOzPBke3Sl7B8KxFy0bqAFQSsbnTeYqtq/Nk6egvjGrbIbLF4FAykgmGUjlroQeRB/WlPXAeki3QEukLd28FuRuV8/FdxykRWN8L6QmyctxGyzquxB5lTtP4xTFhuN2LnduLtqrQjekNAb/SahcG9qrvWG8NdM16pWeWuMXbYGVnQAbDVSPNGlfaAPWmTgvSgXCEugKxMKyzkYnYEHVGPgSQdgZ0qcnOt0s61u7X2D9SqpxZYsLcHKYJO0gDMBtMSJM8+eterGMBOU6N4ePpU4FStx7gdvFWijwDujxqjeI8vEc6x7H4G5ZutbuCGUwRy8QQeYI1mtypO+Ejgoex140e1AY+NtjBnyUmfIFqhl4SwzPcMxonYc0Kt22UkMII5freieEu1kxuIYwtyjGCcH9fryoPh9qK4bQj9frasxlBjDD5S36n8Kc7HdFJuGPylv1P4U5WO6Keo9hw9b9Vix8JOHZ8Kipv1q+4I8/dWa2eF4izqpiCSPnCTvpWsdMDFpP8z/AOO5S0toMuU7Gsb/AHD+gx6X7mb3eGYnEXS10hdAdBAPaKx5bVd4d0QLd4Ebjz009tPZwQOh5ez3+NelABAHKsHkcUF+on3OhxQTbLK42ZTB9vj7ar8Pxr5zauiLokgkdi6BuI2DRoRzGviBoBAYQRSh0n4P1gOU5XXUHYgjYjkTUxljhl0sfmh38eGG+i2OzIyTqpDAHfIQirm8SrpkPmQTvXbEXyGIjbQjmZ5/+aSeDcQZvlJ6u7baGgd1iNTB0KMN1Oh9QDTOOPh2Fu6MjwMrTKNH0GOo+q2o2k6UwusCd1W3+5H2v+Psxr4TxDrFAmdPbpuD933+FEKSbbsjZkMHfy02nxHI+RpxwmJFxFddmE+Y8QfMGR7KGJsz3pT0dXDtP9zcY5CN7TmTk+ruR7RyErxcq2Vt/Hkw+kKefhRvAYED6d+0s+EEvPlotIl1GVUW5lk62rikEE+B+jI3FUa8jFbk45+A1hro0/X69aP4BZ1pU4Pezez9GmzhVwbE/wAPCsZLA3CXBfvJ8m31W/2mmzg/dpVvsOrf6rf7TTVwfu01pumczX+5Gd/CJhLj445Fn5NATy+dpS3hcHicPBUbTE6jUydoO9PPT7jKYbrbj6xkAHiSug9Nz7KUcBxe/et52w9woTMq4Ur6KUK+xvfVJwcpNjNN8YVxWG39heuYDE4m6zOAmgMKIGpYQJOhlauYDoiX70/rTWfOmnhmPs3oEw2ixAUk7hXGuVt4EwdwdwDCIoIA5VlJSXYzDZNblyJj9FrtofJO6sNo7pjWCvdI9leOG8QLEpcWLqiSuuW4o3KeHpyMeM0/OoZYpL6TcJZu3b0uJqDzkeXntURlh4Zssx5h+6+Rk6MY3PbYAyVafVWVOrY+MlGB/aUjwr7cxUHbbTzpO4HxNjF1OwwJRgZKgkgujDdkJg8iNCCDTOONpebI4yXQBoYIbeCrCM66HWAdNRoaZXKwJXVbHvj7X1/oa+G47rF3kxv9xnz/ADq2yAgggEEQQdQQdwfI0l4e81p8y+Mx4+XtEj2inKzeDqGUyGEg+RqBRozTpF0e+L3ApPybE9Tc3y8+rb0HvAncEUFF0q0Now38CDsw8qePhRugYNATlLYi2AfOHP8ACka8jgKt1ctyJQ7rcHMA+fgao4jEG3HIbwt0UewCyP1+vClXhFzMPZTZwthEH3+PnWMlgbhLKCOHX5S3/q/CnOx3RSdZb5S36n8KcbHdFO0ew42t+qwJ00aLVv8AzB/7dylnD3aY+nA+QT/MH/t3KU8M9YXv8x0dAv7X7hNzpMxVQuZr5dxNc+t1199YNnQjHCLSPXvEYcOuo9aq9ZXbC3izZQPWj7EPjkQ+N4c4a+LyCUbs3AOazuBG43+7nV1rSughgwOqsNdxofPwI5g0X47gOsUsNEmAxGrkbhF3alfAlsOcjgqhMrmgZSd9PAnWPGfE1tFPHJlXfBSaftff6hDDYy6g7JEjTK0nKfI7gcxM6Uc6NcffDgrdUvbYlgyjVCe9pzE6xy9tCWAJDLE/cR4HnE6gjafWr9vGW1UluxyOfRSDp3u7O3OqScl0Y3abb114HDjfDlxeFZFbvqGtup2YdpGB9RB8iRWRS+IwxP8AeW4IWACBPamPA6U99HukQtW2twbkNNojVYYagnwBE6SYNZ//AMTQ4i+gIZbpY51AHabv5OQGYyPI1rnjIaaElmLXDLHDrkNOwYBvD19Nfxpx4TemKQeF3DlUHkzr6jskfrypw4Hf5ez3VlNEV8PDGW4wKN9RvwNOHB+7SI1wZW+qfwNPfB+7W+l6Ylr+4mcfC1g+tuBTAUXLRJOwzIyAnyDMvvon0PxydQEgaCCPAjT+nsr304wwe9dUiQVUH0K0m8Mxr2nI1NxR2l53UH94g5sB31GumYAyYJPLaXg0riowjJ9SX+Gg7x7gIYm5bhXiDpo675WHNZ18jqINDuF9IGByXZkb7s6gc/G4n7Q7Q+cD3qM2eMJegqRr+vbVDi3B1u6xDDUESDI5g7g+YrHeupdDjpfvrfP8MNWcQCAykEESCDIM8wa9YvCK6yRSlh7l+ySR2hu0CSeZLWxGY/tJ2vEGj2B6QW3WSQvKZlZ+tplMnusFbyqHDyuSY35eJcMTOJ2fiuILx8lc0uc48GHpPunyojfwudRqG5q24MgHlup0mPIir/SLChlb30r8E4mLbCxcIAk9Wx2H7DHkPA8tRppUwe5YGIyVbcZe2X8MOYbiV1Rp2/Jjqp2InnB8ffR7ov0jNleqvzkmVuAd3NqVI8J1EedBLluGzAa8x4xyOmjeBjWfdft4q0qmSFnslXIXcbiTB9hO9RKUkJ3abY/t4GvpTwv4zhHVWho6y2w1GZRI23VhKnyasmvO1/DLcUa2yphRHZOsmNJ5VoHAeky2rJtk52QkW42K7jMwkCDPnEQKQ+D4q18Yu2oDqxaCvZHa3CwdFDbb6RW2eMhp4SxKL6Z94bcht4GjD0I/OacuF3Q0frSkPBt3V8MyzzIBUj26038Dv/hHoaxmgr44GbBtN1Pb+FO1juikLhrfLL7fwp9sd0U1p/pnL1v1WLfwi3GXCqV36wcpjsPOlZyuPe3c6lri3LhAOXIUMEScp2cCI5GtF+EXEBMMhbY3Qp/1JcFZbjbIusAcxYbKrQWHjb8fNdwfWsb1+ce0TxVlfIZxHGba5VLZWOmoI++ImvtnGT+VBMLh3lgyRZytmLZhmMHIFVt7maNqMYayqqoJ1CifWNR+vClnE6EZ5CRfsk/o/wBau8PsxbIGjXCEnwzEA/jVC23KJnb8vOrGG4gAFP0Lit5wGE+4VaPZW3mLHZ+BozLKwEAVfQDWPU0k9MeitzEFiqnKO7ptFNo4uq34L6NrvpBAiPKsx6V/CI6O9pG2JFdGWMHEpUnIqWei3ELQBt9qdTbYFlPKRGqmByIoja4ZxDc4a0mm7XmUH3rP30H4J0kx9xYXEG1b2zKua43lbU6aTqxgDzOlWE4LbxDEhcTfYd7Pce5HiCVCoD5cqwk4Ls6dXr+HhH3GcJxLArex+EsIQQVRpJBOs8yeUzXTH9H+FWBhh8YnsktdtDOXaFnNqQuskD8q8XuidqwMzYQHQmGYHeN4fX/zQzi3AM9g4nD4cqtskOAAVaDJiCSImNdxHhQpRa4IknnLn/gYOEJwphcFk3WcKxt9YoyZ2001jcezWK+8P4lYXIiYU5yILPfMZv8ASp50rcFJEkaz+UT+NFEMFWEaQfcaiUscC8Vn82WOeOxgYllt2x8llM5mIOuqxAjtaE+FPXB+7WctclZ8R9xGn4mtG4P3a0pk5ZFtXFRaSEvp3iGW9cygTFvfYTpSRj1LP1bujXkIb5LMrppmBExMfSWmjp3xIJxFrR2eynsJLgH7qVsda6x82ZwyDXJ3wDzX5zIfEajY0vZ72dGnEqIo5LjMjfKdi5v1iL2W3/tbQ1BJ+entU0fwXFyV1AYDTPbPWJ711X/WFPlQDDKzZwVPVqrEuST2vmZZE5i0AiidngluQSSHgdpWKtMawywd9qhyjL3IIVzg8Vvj4YUuvbuiUYE+RB/CuSWLdwlbwyvsLqyrHyJG/o0iqTcNuyct4tOsXEtXWj1ZM5/eqld4Xf8ApW45Hqv4Z4ojGK6kEpTfEofyjrxq1ewo7XylskgFYVwSea9xvYF9KVuJCxiFHVXkDTOW5Nth4jWVOvPNRH/g7dZmuXmPmF7oO8AtpQnj/DVS2GBzR2RIEd4jb2TW0XX57FpK7/xwvhvIb4SmJVB8ojgfMdhA+pcViR6HTyq3d42wMGxvpHxi2VP5+6lbgfA7t5QxItWpID5AzMRoRbXTNHM6KOZ5Uw4Tothix6s4i80ahmJI25W1AX2kxPOKvL00MUy1eOMY+X0D8TxrFXs1pOrQMAoVXTN4mDmmfGOVeuD9HLlq6pchQSEBjMBmYdpiNAo3O+k0Vu9GbVkh2w17QHdiu8CZDg8vv1oTx/gK9T8Zs2XFvZg+YjQmSpk7c9eVRFwfRSz1+90Rifoxh0Rrxx9vIlzKwW20h7pBC6sOQkGNgfCuy9Th2xI+MZviqgt3QXJCkBBBkdsCaVMDhcyZGY9WHFwoICs4TKGbSdiaJ28KoM5ZEhiCSZ19dtqmUoLjApGNsudw68G4jbbGLaRw8WluFhtNzdRA+bAnn2hpWkWe6Kzjo/hUW8pRAsg7COQrSLPdFa1tOPCFr1KM8SeWJnwwI5wAKKWK3Vcgb5VVyx9gk+ysuw2IFxBMEfgfx9o1FbD8INwrh0YGIuqZHklysk4ngRaJvWQOqOtxB/cljuB/hE/ukxtlNYXLLOhpFJVbvGSzhLAzBiXdh3S1x3KnyzHsnzorYAYzOvgdwfPxE0Gw14EbjUfqfzq7bxR5gyPLMD6xqp8xSo8njoJMNSCI0n0Ox0OhH6FcsQ3ZMCTzgyfdXFcTC96fDUEfwrjcxik7rPjOUj0qME7sA7jlzEOqlHMoIUzGm8HxHnS5h+C3sTdhxBgsxkE5RufeQB5kUz4ziSqGLXCOzr6DTQ7H2irvD7Bt2yz9l7sNckQUtqD1aHwPeZh5gbit4ybXJlGpSmoxPPDeHQBaXs6Auw3C7AL4SZA9Gbwp8wNtUthUAVVEBRsI/R/rStgjAkCCzZj9wA9gj2z41eu8WhSTAgePupSxuTLWz3PjpdA3pTjQxiTCjkd9STP3UW6NXBa4TeusMwy3ng7GFyx6ErHtpf4Twy5xC6dSLQPbeIgaQo8WI925pr6ZlbWDFi32Q5W2FHJFIZvZAAn9rzpmtYQhN7nhGe8Nw+VAOYFdru8ez3VYVY9Pxmq13Tz5+2p7YztxHAcwN+bKydcpHu0P4CtT4P3axzBX43+lH7w/P8K2PhHdrehYyIat5aMq+F7BH4316yTbRBcX/pkmHH1XMH66nYGl6xeDqpnbusCQVPkRBX1FPXTm7lxzHl1ayCJBBBBB5MCCQV8DSJxDA/Fznt62GIHMmyx2RvEH5rew6is7FmTH6oONMZeH/DCGGUyGd7lxl1XO5aPqjafZRPDpnMzP5zsfDWg+GuSNNJ28/Xzq6mM+loRvMx6hh3Wpd5Ywml0ETuRqI1HlOh3IO/MGocUFU97xJkEA+YqqMTpq0xtz38xyrg+JE6RPiCVj2RHvkVGC24945VILL7+RoA/CvjF1bZkW1m5cI3yLuF/aYwo828qv4viQVWJuAaayNefs90Vc4fhzbtln7LXSHfSOrQSUQ+BIJcjlmjcVpBY5M9vqSUV/y8naxZLkW1hNAGKyBbQaBE8AO6PRmM83TA2Vt2wqAKgGijl4/nPOaV8F2RMQS2Y//wAjzgae+r93i4CknSBqJ0pa2TlILZqTwul0Cuk+MzMRmPZEGOfMzRXhZC8EukiQbV8wec5lH30A4Zwy5xC8QDFsGbjjYDkB4uR+Zpq6blbeDSwgyh2VABsEtwxny0Uec01XHahCf5nhCBw/D5VGg21n3e/nXS5vG2kfjVlVAB/U+lVrmns1qc5YyliI39F72Z7XjkP5GtLsd0VlHQxvlwPAN95B/jWr2O6Kap9py9S82AXpjguttW02+UmZiMtu4Znl9/odqzW+DbuZCIYTkcR21MgxuCORUzHMRWjdOkmwoEybkLBynN1dzLB2Gsb6UltwxrtvqYlgpiTABScwXtMVMgGWIg5SDEisbniQ9obXXF+V8CpiuASS2HIU87JOVf8AtEmF+oxj6LfNAe9xl7T5LitbuDQqwKt7m19tNeHwV+CGho0MnLcGu8nQj1iOc716xJKLkv2zkOy3UDL/AKcytb9qxVE0+R51Qn9KSX2YqDpEY1nz0HvGlcn49cdurth3cnRQMzH2Lrvzo8mAwOs4fD+Rk/7VaPuozw7BuyhcPYOTbsWuqQ/WZgikeuarYiU9Ca90kv3yBeC8AKOLuIIe6DKW5zLbO4ZyNHcHUKCVXQkk6A8nAcRiUL2wMmbdmg3CN8pOjKCNSTBIgTBJOcM6GTDYlgf+kplf+4+hua8gFXyNNSqBoBAGnsG1D5KTvjCO2rz235M9fhePAgYYk+IdP5q88O6IYu84GIHU2xqTKlm8hE6+Z0HnWi1KqoJCbk2KvHeNPw5ba2sMjWW7KsLhUq8E9tchmQCc06nflSxiuI3L7m5dMsYAA7qjwX2yfHWmvpqwdEt7kNmIHLssB7Zb7qVGtQI1qJS8GtNfkrNPuqu1Xuq8vZVdk/X9aqmby6OC6MvgYHuJrbuEd2sUZNV8j/EVtfCO7TVPTOZqu0KnSnhhvYpgDHZUnQ6Qpgk93LqQQfE0n3AUdkZYcLDAiVdD4qe+h89QRBg06dLr9zrLiKp7WWGBIJfJouhE6awSJ5ajRdv8Oa6gQauqSnIgjRghnMWzAnUjeNc01hY2pM6Gku2QSfKfgVMRwJwc2GOcf4MkuvlbJ1uAfRPaE/P3oWOkJBIMqw0I1keRB1B8jTRh7F5lJZQ0aSsB9DpKnstPKCJ8JFeMc1tuxiUV2HK8sOPQuBcX2MBQsMZdKn9KS/R9i6vSPTf7hI9K4X+PkkIoLMT2QFkn6oAJPpR+3wjAwSbFseBN68B7uvohwrDL3cJZkbE2U3n6dwxI+u5q2IlPQtXuaX7gzgvAnVhdxJm4O5Z0IQg6G5uC4I0tjQES22WjbcIxGIXPbQsgbUyJcj6M94AjUzuIEwTR3hfQxiQ2JIj/AAkMz5XH0kfsqAPEtTYiAAAAADQAaAAbADkKGslJ3xri4Vc57f8Aozp8LjFGmEuz4gA/ga88P6MYvEOBeQ2bY1YkCT5Aczp6Dz2rSKlUVaQm5tipxfj44aEtJhSbbA9W63FALDvB5GYNrM6z7IpaxnEnvublw9o6Ko7qCe6P4nmaaOm5DrbTchs58uyQvtOb7qVTagCplLwa0w8srtMfrwqu3KrnVb/h/WuBSqI3ksBfoYP+aH+WfxA/Ktbs90Vk3Q7/AOqX/Lb/AHCtasd0U7V7Tk6jixg3pE8C1pINyCDtBt3AZpdbDlk+QYANBKmQ0bwpPLWdRz15Uy8esBxbU6g3Dp4xauUHHBlAIBJJnUgTr5geOs/cdZxuTyaUPEQCcILeVbwJ1jM0K06CVYEafsqCsamNaqvZu4VyLeLKKYOR+4c3hvr/AKfPYEhm+J3oIzggiIbUT4wQZNVTwDtd0Afss6j90MBt5ewUvteeBrcvJRscXxiSXNhgBOaHGxjdQBvyq5b4zicodhYyHmDekb/NK+Rrra4EQdoUnXtsW8yJGh9tEbfDbY5FvrMze2CSNyeXOrLeUlt8FLBcRvXIhVid8rCBpIMnffTcR50Wry7hRJIAHMmAKpXuLL8wFvPZfzPs99XzjshJy6RfJjU6UJxvGJlbf72n/wCo/jVTE3nfvGR4AQP161zt2NKylZ8DcNP5kcXQH19/rr/GqOMw430oibdU8YAB51lkaSA94Rp7P141VP651cxNyBHPn5eFWeifAvjd6CD1SQbjePgg82/DXwneCzwKWzUctlro/wBDTcsvibpIUIxtoPnZQTmJ8CdgNwJnWtC4P3a98TthcPdAAAFpwANAAEMAV44P3aejFRRxpzc3lgrit8C+6sJViog7DsDnyMxAEnyEE0Kv4Zzb/wCXYMrakz24g6D5pHnz9lGOIYFXv3CZBGUafVBH31TTguUGG7XIxB9d95H8KUsTyxyppRQAGEGYLdmToWPYua6S2p7M6ZWDRG4muL/GcPKpiFZOyBbugQJEgAmR7JFMlzB3mBVsjr4OoYee5J/CqbcB1JyEHyuAjWZjNmIEcpjfSssPOUb7k+wfZ4jfQFmw+FkCSwAU6GJ0miNrj9/KrPZtBG0DC8xGxOwtE7A10s8EOxBCnftqfuNsg6nYn8Kv2uE2wI1YeDGV3nujs767Vdbyktvgq4Xid24wyomTme1IGnjlj0iRG1Fq+aAcgB7AP4CqV7iyjuy58u77+fsmrZx2Qk5PCLxNCsbxfdbftfw+r4nzqnisU76NtroNvb41ySxptWUrPCG69P5kcbtsHzPvn2/xqhjMKPCiXV1TxYAHn4VlkbwkCL3h7KqH0q5ingEc6tdFeCfG70a9WmtxvI7KPNtdfCT4TvCOeEJ2zUeWXOifBLiMmJbRbkoixqQJJf0JGnlrzrS7HdFDOM2wvUAAABiABoAAhgCidjuinlHCwjjTm5vLBXShoS3P+J/8dyhdnFTsx9DqPvmjvF8Gl3qkuKGUudD5WrkEHcHzGtL/ABDovetHNYPWr9BiBcH1W2f0aD5mlrq5t7ojmmsqS2z4+5YTEXOZUj6pB/H+FemxjclU+0j+B0oK3EWtf2ivbPg6MPviD7DVpOM29O0vvApfdLyOenHwERi3+iPeT/AV5e9cO2n3/jVVOL29gy/vD869Hii+Io3sFX9j0+FLGWJPrrXoYSq54oviPeK8Hio8R91UbRqoy8Fz4uK4XVAqo/HEG7qPaBQ+/wBJLW3WpPgDJ+6q5+EXjFrtlu9digPEcXqf4VfXrbv9lZvPruEKj954FEeFfBw9wh8W8Lv1KHfye54eS++ta6pS8FLtTXBYyLnB+A38dchOygMXLpGi+IX6TeWw5xWr8I4Rbw1pbVpYVfexO7MeZPjXfC4RLahEUKiiAqgAAeQFdq6EIKJxbbXY+Snxf+wu/wCW/wDsNcuD92uvF/7C7/lv/sNcuD92rmIC4xiFXFOOcKdDBjLvprvX21iydQ0+Rg/1otiOE2r7XRcWYZYI0ZewvdYail/HdH8RYM25vp5QLq+q6B/VYPlzpK2uae6J0qLapRUJ8MvLin5hT6SPzr02OP0J/wBQ/iKBrxlUMO2Ug6q4KEexgDV+3xJDzHsIrHfLyMuqPgu/HW5J72/p/GvjYlzsAPPeuC49PGvv/EF8aN7+QVWPB5u4Yv3jPkdvdtXoYSvB4gK5niQqjaNVGfg7/FhXG4oFcW4uPEe+h+K49bGhuIPVhPuqrfwaRjJe5li9egml/iGMMz/X1q4MU17+yV7p/YRm++IHvohwr4Ort1g2Kfq0/wAJGl28mcaKPJZPmK0rqlLwUu1Fda7F7hPBL+NuZbeigxcuHVU8o+c0fN95ArWeDcHt4a0LVsQo3PNid2Y8ya74PBJaQJbUIiiAqiAK710IQUUcS212MEce3s/XP+w0Rsd0UO49vZ+uf9hojY7orQxOeNw5bKVbKVOYGAfmsuo9GND2fFT3x+4Pzo1XyKAAvWYr6a/uf1ryfjJ3K/Zj86OZamWgAFlxHin2Yqf8x4r9mKO5amWgnICjEeK/ZipGI8V+zFHctTLQGQEVxHin2Yr6nxkbMo9EH50cy1MtBAF6zFfTH7n9anWYr6a/uf1o1lqZaAAvW4r6Y/c/rU63FfTH7n9aNZamWgADfXEurKWEMCp7HIgg86JcOsFVg1civsUADsVh7iszW3jNBIKg7ADT2CqvWYr6S/uf1o3XyKAAjNiTuyn/AEf1qq/DnO6WT62VNMuWploJyLK8McbW7I9LK17+J3fo2vslpjy1MtRhBufyLnxO79G19itfDgbh+ZZ+xWmTLUy0YRO5/IsPwtzvbsH1sIa9Ybh72+4llPq2VX8KZctTLRgjLAvW4r6S/uf1qdZivpL+5/WjWWplqSAL1uK+kv7n9anW4r6S/uf1o1lqZaAAL4e/cZesYEKSRCxqRHj4GjVtIArpFSKAPtSpUoAlSpUoAlSpUoAlSpUoAlSpUoAlSpUoAlSpUoAlSpUoAlSpUoAlSpUoAlSpUoAlSpUoAlSpVe/j7SGGuKpAmCwBgmJjfeghvBYqUK4j0ksWXw6u+uIfJbI1BOWQSeSk5Vn6TqOdWsbxazZKi7dS2XnKGYKWyiWygmTA3jagkt1KrYTiVq6me3cR017SsGXTfUGNOdenx1sJ1huILcA5ywCw0ZTmmIMiPGRQB3qVyxGKS2pZ2VVG7MQAJMak6DUj310mgD7UqVKAJUqVKAJUqVKAJUqVKAJUqVKAJUqVKAJUqVKAJUqVKAJUqVKAJUqVKAJUqVKAJUqVKAJSNxjoxiL2OLjS2oVkcse8SARoZECYCgbDWSaea8c6DOypWLDEq70WbGW8SSzWlu5rdoOh6xFsuWt3FJKlJxE3ttQLe0aVcJxq7exPD7l6xft3LVvELiPkL2VHZUXRgmVgzW2IgnQrT+Kg/hQXSwZ/iLF2/jr4s2rltMRbsI7PbuW0uJaa6164zZdGZStgA9uCWjKAT6XDvbsXOHXrLsnXWxayWrj2mw1y8jm2XClV6testw0dlV8afjX1aCTN+KcMxj4O5YvI7jB5VtvlLHFHrE6m6AJJNuz3v+oSfm1oWDxYuoHUMASYDqyNoSNVcBhtzGog866H9e6vV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ISERUUExMWFRUWFxoXGBYYGBkYGBYaFRYYGBcaGBocHCYeGBslGRgYHy8gIycpLSwsFx8xNTAqNSYrLCkBCQoKDgwOGg8PGiokHx8pLCwsLCwqKSwsKSwpKSwsLCwpLCwsLCksKSksKSwpLCksLCwsKSwsLCwsKSwsLDUsLP/AABEIAMkA+wMBIgACEQEDEQH/xAAbAAACAwEBAQAAAAAAAAAAAAAFBgAEBwMCAf/EAEoQAAIBAgQCBwILBQYFAwUAAAECEQADBBIhMQVBBhMiMlFhcYGRBxQjQlJyk6Gx0fBiksHS4TNDU3OCshUkY4PxFrPDNFRkosL/xAAZAQACAwEAAAAAAAAAAAAAAAAABAECAwX/xAAtEQACAgEEAQMCBQUBAAAAAAAAAQIDEQQSITFBEzJRM2EUInGBoQUjkdHwQv/aAAwDAQACEQMRAD8A3Gvk19oH0r4g2HS3iA0W7V1TfHI2Xm2xPPsFluackNABsGvtIOF6b3rKIbydYCGe7AYPZa5Zu4pLWqhSVtKiZZJ1BJ8TlrpDeU2ReS0OuFxxkdmCqloXAJKjMdxI0jWgBiqUn2OnbNZW51QEuixm+ngBjN45E5Y8NfKvHD+meJa6i3LNoIz2VJW4xYfGbRuJAKAHLEHXWZERBAHOpSvxjpibRt5bRIOU3EdXW4iPeFkNsVXUkgEy0acyK9zpjfUMXsonV3YvSbh6iyQ2S48Icytl/tFlBrmjKYAHCpSjhOlF/rQrooQ4i9ZNxixUOtzJatjLb7OaRBfckgEmJpYPpvizYw/yC3r13D/GGCdZDL2QFWEOViSdT2V01M0APU1JpSwvSC/exliAEsNcxNvLml2bDyh6wRC9tWIAJOg8dPi8fxFvE3lhHtti/i9uWIdGbC27qiAsG3mzTBkZieUUAN9fJpD/APWWLbBvctLbBt4fD3C9xiWZsRbVz2VQLpJ1gTOwir1jj+JTF3EuKjWjiLNnRmzW2uYW2/YGWCmedyD2idIggDfUqVKAJXya+0sdJ3vticPatPdUNbvMwtPbQ9hsOASbisCALjaDXXyoAZ6lJeM6b3bKO/VI6D4wlubh6xmwZKsbgywqsUbUTEpI7Wl//wBR31a/nt2suFXNeysxZibZujqly7Zcolok5tsuoAy1KTcL0uxjm0nxZFa8wFt2a4LcGzdukaoGZl6sCQMpDgg6EV34R0ze8ylrORHs9ZbALO91gAXFshcjQZESGIAYCDoANdSlbG9L7iYgW7dnrFPYjtIy3Th3xC22LLkBKqoIBOXOCfCueD6X3nayGt21FzNbdz1oC3wSFskFJRpy9+A09knTMANtSkE9NcSMIz5URviRxFp7hLday2w9zVUCdmW7PZJygxlJgnd6WYhb5tDD5+qNpbxTOYN0BmZDky5UVge0QWhgNQJAGqak0q9G+N38Ric1zKtu5hLN+2isWAF17mrGB28oUGNNNPMTa6XYq3hWLhWLWsRdtuH7eXD3wjBgbZUHK65TBErBoA0GpNJ+I6S4tmTq0sqhxr4btM5LLb64EmF7Mm2IAn11069G+O32ui1dCstx8Ybb5iXAw2KyBXGUCMrgCD8zWZ0AGupUqUAfJrnfsq6sjgMrAqykAggiCCDoQRypV+E7it3D4Rblpyrdao0JEgq8iRr/AOKQ8L0uxDpIv3vPttIPgRMeOux8oIGcrFEd0+inesppGuXeCYdrgutZtG4Ii4UUuMvdhokRXJejODCZBhrOXNny9WkZgIDRETGnpptSZ0b6RF2Fu9cfMx7D9ZcAJ5oe3E8x4jTwJaOq/aufa3f56hWIpZpZ1y2yL3/p/C5g3xezmChQerSQqqUAGmgCkrHgY2rsvDLIMi3bkFSDkXQoMqHbdRoPAbUL6r9q59rd/nqdV+1c+1u/z1PqIz9FhDHcEw94hrtm3cKiAXRWIBM6EjTUA+tcj0awn/21nV+sPya6v9I6b1U6r9q59rd/nqG1+1c+1u/z0eog9GQQbguHLq5s286ksrZFzBmMswMSCTrNcj0awkAfF7MKxcDq0gM0ZiBGhMCfGBVS5jMPaQtfum3HNr10Bo+j29T5DWkzjnwk2xKYRLjHbrLly8F9QmcMRHiV9KtuWMlFXJvCRolvg2HW6by2bYumZuBFzmRB7UTqAAfGKi8HsC6bwtWxdO9zIuc6R3onbT0rGrHSbGa/81ePPvmNfAVesdIcUd8Rd/fasnchhaSbNZHCbGRk6q3kZQjLkXKyquVVIiCoXQDYCvlnhNhAAtq2ACrCEXQouVTtuFAAO4FZxY4xfJ1v3ftH/Or1jiN0nW7d+0f+ao/ERNfwFnyjRZr7SG+JuBWPW3dFJHylzkPrU54LE5xNaQsU+ha6iVLSfksE1zNlSwYgZgCA0CQGjMAdwDlE+g8Kyr4Sek+Jw+PC27txU6pCUVyoklpIjY6b/caoYfpZfdMwxF3ffO3LcMJ0Pl576iodqTwM1f0+yyKkmuTWTwPDF3c2LRe4MrtkWXGkhjHaGg38B4Cvd3hNlrq3WtobqiFuFQXA10Db8z7z40l9GeP9b8lde51mpU9bc7YG473eH3jzBpi6r9q59rd/nqfURhPSzhLbI93+hmDbIOotqiObnVqiBHY22t9tY1gOY8IFXrPB7CXOsW1bV8oTOEUNlAACyBMQAI8h4UO6r9q59rd/nqdV+1c+1u/z0eoinosvYjgGGe51j2LTXDHba2pbQQNSJ2Memm1fLHR7CoUKWLSm3OQhFBSSScpjSST7zVLqv2rn2t3+evhs/t3B/wB25/PR6iD0ZF9Oj+FBJFiyCU6skW01SIybd2NI8ABUt8AwysjCxaDWxlRgiygEwFMSBqfefGq3XWFQtduNbyiWLX7gEeIl9qTeOfCPYWVwi3Ljf4j3by2x5gZwzD931qzkuyihJvCQ/YHg2HslmtWbdst3iiKpbUnUga6kn2mvFngGFTPlsWh1gh4tr2xMnNp2tSTrzNY7b6TY0kk4q6ZOwchR5Ach76v2OkGKnXEXfbcb86zd0UMR0k38Gr4jhNh0KPatshbOVKqQXzZs0R3s2s7zXS1gbSkFUQFc0EKAR1hzPEDTM2p8TqazSxxi+Treu/aP+dXsPxG6d7t37R/5qr+Iia/gLPlGizUmk/hmOuLdWbjsCGEF2YbaaEkU2I0ia1hLesiltTqltYifDZcy8OU//kW/vDislwmIZCGX0I5EeB/HyNat8OVtjw0BQSevtmAJOgc1k3DeC371triEdkxk3JgCT57xpWF65R2f6ZdGFbjJeRpw99XtgidfDlBE+hH/AI5GnXgHSgMBbvsA40Fwnsv4T9F/XQ7jwGQYDjN3DtD2zBOqmYnaVPI+fvpgw/SOw57+Q66XBljyz90+0is0O2+lesSeH4ZsQPOpWbYXiLqoa2zKNw1toB9d1f2hqY+DdKySEvRrEXAMo10Gddlk/OGniBVjn2aScFuXK+wzVKrDF5iwWIQ5ST4wCQNtBIBPiYrzZx4zZWgHlGx/rU48inZOK8Kt4i01u4JB2PNTyZfAisc4twq5hrzWrm67Hk4OzDyP3GRyrbqVvhC4ML2GNwDt2e1I3yf3g8wB2o/ZqrReMsMzTDNRTDMdKFJYZWho2kRqCI3B5iiWGuTWbG4hjDXTRjBPJ/X68KD4Y+/9RRXDiCKzYygrcHyb/Vb/AGmmzg/dpSut8m/1W/2mm3g/dpvTdM5Ov9yMc+GgZeII8/3dtSPEEtH3mlvA4o22ldj3l8fyI8fUczRv4cyf+ILEn5K0SApOzPBke3Sl7B8KxFy0bqAFQSsbnTeYqtq/Nk6egvjGrbIbLF4FAykgmGUjlroQeRB/WlPXAeki3QEukLd28FuRuV8/FdxykRWN8L6QmyctxGyzquxB5lTtP4xTFhuN2LnduLtqrQjekNAb/SahcG9qrvWG8NdM16pWeWuMXbYGVnQAbDVSPNGlfaAPWmTgvSgXCEugKxMKyzkYnYEHVGPgSQdgZ0qcnOt0s61u7X2D9SqpxZYsLcHKYJO0gDMBtMSJM8+eterGMBOU6N4ePpU4FStx7gdvFWijwDujxqjeI8vEc6x7H4G5ZutbuCGUwRy8QQeYI1mtypO+Ejgoex140e1AY+NtjBnyUmfIFqhl4SwzPcMxonYc0Kt22UkMII5freieEu1kxuIYwtyjGCcH9fryoPh9qK4bQj9frasxlBjDD5S36n8Kc7HdFJuGPylv1P4U5WO6Keo9hw9b9Vix8JOHZ8Kipv1q+4I8/dWa2eF4izqpiCSPnCTvpWsdMDFpP8z/AOO5S0toMuU7Gsb/AHD+gx6X7mb3eGYnEXS10hdAdBAPaKx5bVd4d0QLd4Ebjz009tPZwQOh5ez3+NelABAHKsHkcUF+on3OhxQTbLK42ZTB9vj7ar8Pxr5zauiLokgkdi6BuI2DRoRzGviBoBAYQRSh0n4P1gOU5XXUHYgjYjkTUxljhl0sfmh38eGG+i2OzIyTqpDAHfIQirm8SrpkPmQTvXbEXyGIjbQjmZ5/+aSeDcQZvlJ6u7baGgd1iNTB0KMN1Oh9QDTOOPh2Fu6MjwMrTKNH0GOo+q2o2k6UwusCd1W3+5H2v+Psxr4TxDrFAmdPbpuD933+FEKSbbsjZkMHfy02nxHI+RpxwmJFxFddmE+Y8QfMGR7KGJsz3pT0dXDtP9zcY5CN7TmTk+ruR7RyErxcq2Vt/Hkw+kKefhRvAYED6d+0s+EEvPlotIl1GVUW5lk62rikEE+B+jI3FUa8jFbk45+A1hro0/X69aP4BZ1pU4Pezez9GmzhVwbE/wAPCsZLA3CXBfvJ8m31W/2mmzg/dpVvsOrf6rf7TTVwfu01pumczX+5Gd/CJhLj445Fn5NATy+dpS3hcHicPBUbTE6jUydoO9PPT7jKYbrbj6xkAHiSug9Nz7KUcBxe/et52w9woTMq4Ur6KUK+xvfVJwcpNjNN8YVxWG39heuYDE4m6zOAmgMKIGpYQJOhlauYDoiX70/rTWfOmnhmPs3oEw2ixAUk7hXGuVt4EwdwdwDCIoIA5VlJSXYzDZNblyJj9FrtofJO6sNo7pjWCvdI9leOG8QLEpcWLqiSuuW4o3KeHpyMeM0/OoZYpL6TcJZu3b0uJqDzkeXntURlh4Zssx5h+6+Rk6MY3PbYAyVafVWVOrY+MlGB/aUjwr7cxUHbbTzpO4HxNjF1OwwJRgZKgkgujDdkJg8iNCCDTOONpebI4yXQBoYIbeCrCM66HWAdNRoaZXKwJXVbHvj7X1/oa+G47rF3kxv9xnz/ADq2yAgggEEQQdQQdwfI0l4e81p8y+Mx4+XtEj2inKzeDqGUyGEg+RqBRozTpF0e+L3ApPybE9Tc3y8+rb0HvAncEUFF0q0Now38CDsw8qePhRugYNATlLYi2AfOHP8ACka8jgKt1ctyJQ7rcHMA+fgao4jEG3HIbwt0UewCyP1+vClXhFzMPZTZwthEH3+PnWMlgbhLKCOHX5S3/q/CnOx3RSdZb5S36n8KcbHdFO0ew42t+qwJ00aLVv8AzB/7dylnD3aY+nA+QT/MH/t3KU8M9YXv8x0dAv7X7hNzpMxVQuZr5dxNc+t1199YNnQjHCLSPXvEYcOuo9aq9ZXbC3izZQPWj7EPjkQ+N4c4a+LyCUbs3AOazuBG43+7nV1rSughgwOqsNdxofPwI5g0X47gOsUsNEmAxGrkbhF3alfAlsOcjgqhMrmgZSd9PAnWPGfE1tFPHJlXfBSaftff6hDDYy6g7JEjTK0nKfI7gcxM6Uc6NcffDgrdUvbYlgyjVCe9pzE6xy9tCWAJDLE/cR4HnE6gjafWr9vGW1UluxyOfRSDp3u7O3OqScl0Y3abb114HDjfDlxeFZFbvqGtup2YdpGB9RB8iRWRS+IwxP8AeW4IWACBPamPA6U99HukQtW2twbkNNojVYYagnwBE6SYNZ//AMTQ4i+gIZbpY51AHabv5OQGYyPI1rnjIaaElmLXDLHDrkNOwYBvD19Nfxpx4TemKQeF3DlUHkzr6jskfrypw4Hf5ez3VlNEV8PDGW4wKN9RvwNOHB+7SI1wZW+qfwNPfB+7W+l6Ylr+4mcfC1g+tuBTAUXLRJOwzIyAnyDMvvon0PxydQEgaCCPAjT+nsr304wwe9dUiQVUH0K0m8Mxr2nI1NxR2l53UH94g5sB31GumYAyYJPLaXg0riowjJ9SX+Gg7x7gIYm5bhXiDpo675WHNZ18jqINDuF9IGByXZkb7s6gc/G4n7Q7Q+cD3qM2eMJegqRr+vbVDi3B1u6xDDUESDI5g7g+YrHeupdDjpfvrfP8MNWcQCAykEESCDIM8wa9YvCK6yRSlh7l+ySR2hu0CSeZLWxGY/tJ2vEGj2B6QW3WSQvKZlZ+tplMnusFbyqHDyuSY35eJcMTOJ2fiuILx8lc0uc48GHpPunyojfwudRqG5q24MgHlup0mPIir/SLChlb30r8E4mLbCxcIAk9Wx2H7DHkPA8tRppUwe5YGIyVbcZe2X8MOYbiV1Rp2/Jjqp2InnB8ffR7ov0jNleqvzkmVuAd3NqVI8J1EedBLluGzAa8x4xyOmjeBjWfdft4q0qmSFnslXIXcbiTB9hO9RKUkJ3abY/t4GvpTwv4zhHVWho6y2w1GZRI23VhKnyasmvO1/DLcUa2yphRHZOsmNJ5VoHAeky2rJtk52QkW42K7jMwkCDPnEQKQ+D4q18Yu2oDqxaCvZHa3CwdFDbb6RW2eMhp4SxKL6Z94bcht4GjD0I/OacuF3Q0frSkPBt3V8MyzzIBUj26038Dv/hHoaxmgr44GbBtN1Pb+FO1juikLhrfLL7fwp9sd0U1p/pnL1v1WLfwi3GXCqV36wcpjsPOlZyuPe3c6lri3LhAOXIUMEScp2cCI5GtF+EXEBMMhbY3Qp/1JcFZbjbIusAcxYbKrQWHjb8fNdwfWsb1+ce0TxVlfIZxHGba5VLZWOmoI++ImvtnGT+VBMLh3lgyRZytmLZhmMHIFVt7maNqMYayqqoJ1CifWNR+vClnE6EZ5CRfsk/o/wBau8PsxbIGjXCEnwzEA/jVC23KJnb8vOrGG4gAFP0Lit5wGE+4VaPZW3mLHZ+BozLKwEAVfQDWPU0k9MeitzEFiqnKO7ptFNo4uq34L6NrvpBAiPKsx6V/CI6O9pG2JFdGWMHEpUnIqWei3ELQBt9qdTbYFlPKRGqmByIoja4ZxDc4a0mm7XmUH3rP30H4J0kx9xYXEG1b2zKua43lbU6aTqxgDzOlWE4LbxDEhcTfYd7Pce5HiCVCoD5cqwk4Ls6dXr+HhH3GcJxLArex+EsIQQVRpJBOs8yeUzXTH9H+FWBhh8YnsktdtDOXaFnNqQuskD8q8XuidqwMzYQHQmGYHeN4fX/zQzi3AM9g4nD4cqtskOAAVaDJiCSImNdxHhQpRa4IknnLn/gYOEJwphcFk3WcKxt9YoyZ2001jcezWK+8P4lYXIiYU5yILPfMZv8ASp50rcFJEkaz+UT+NFEMFWEaQfcaiUscC8Vn82WOeOxgYllt2x8llM5mIOuqxAjtaE+FPXB+7WctclZ8R9xGn4mtG4P3a0pk5ZFtXFRaSEvp3iGW9cygTFvfYTpSRj1LP1bujXkIb5LMrppmBExMfSWmjp3xIJxFrR2eynsJLgH7qVsda6x82ZwyDXJ3wDzX5zIfEajY0vZ72dGnEqIo5LjMjfKdi5v1iL2W3/tbQ1BJ+entU0fwXFyV1AYDTPbPWJ711X/WFPlQDDKzZwVPVqrEuST2vmZZE5i0AiidngluQSSHgdpWKtMawywd9qhyjL3IIVzg8Vvj4YUuvbuiUYE+RB/CuSWLdwlbwyvsLqyrHyJG/o0iqTcNuyct4tOsXEtXWj1ZM5/eqld4Xf8ApW45Hqv4Z4ojGK6kEpTfEofyjrxq1ewo7XylskgFYVwSea9xvYF9KVuJCxiFHVXkDTOW5Nth4jWVOvPNRH/g7dZmuXmPmF7oO8AtpQnj/DVS2GBzR2RIEd4jb2TW0XX57FpK7/xwvhvIb4SmJVB8ojgfMdhA+pcViR6HTyq3d42wMGxvpHxi2VP5+6lbgfA7t5QxItWpID5AzMRoRbXTNHM6KOZ5Uw4Tothix6s4i80ahmJI25W1AX2kxPOKvL00MUy1eOMY+X0D8TxrFXs1pOrQMAoVXTN4mDmmfGOVeuD9HLlq6pchQSEBjMBmYdpiNAo3O+k0Vu9GbVkh2w17QHdiu8CZDg8vv1oTx/gK9T8Zs2XFvZg+YjQmSpk7c9eVRFwfRSz1+90Rifoxh0Rrxx9vIlzKwW20h7pBC6sOQkGNgfCuy9Th2xI+MZviqgt3QXJCkBBBkdsCaVMDhcyZGY9WHFwoICs4TKGbSdiaJ28KoM5ZEhiCSZ19dtqmUoLjApGNsudw68G4jbbGLaRw8WluFhtNzdRA+bAnn2hpWkWe6Kzjo/hUW8pRAsg7COQrSLPdFa1tOPCFr1KM8SeWJnwwI5wAKKWK3Vcgb5VVyx9gk+ysuw2IFxBMEfgfx9o1FbD8INwrh0YGIuqZHklysk4ngRaJvWQOqOtxB/cljuB/hE/ukxtlNYXLLOhpFJVbvGSzhLAzBiXdh3S1x3KnyzHsnzorYAYzOvgdwfPxE0Gw14EbjUfqfzq7bxR5gyPLMD6xqp8xSo8njoJMNSCI0n0Ox0OhH6FcsQ3ZMCTzgyfdXFcTC96fDUEfwrjcxik7rPjOUj0qME7sA7jlzEOqlHMoIUzGm8HxHnS5h+C3sTdhxBgsxkE5RufeQB5kUz4ziSqGLXCOzr6DTQ7H2irvD7Bt2yz9l7sNckQUtqD1aHwPeZh5gbit4ybXJlGpSmoxPPDeHQBaXs6Auw3C7AL4SZA9Gbwp8wNtUthUAVVEBRsI/R/rStgjAkCCzZj9wA9gj2z41eu8WhSTAgePupSxuTLWz3PjpdA3pTjQxiTCjkd9STP3UW6NXBa4TeusMwy3ng7GFyx6ErHtpf4Twy5xC6dSLQPbeIgaQo8WI925pr6ZlbWDFi32Q5W2FHJFIZvZAAn9rzpmtYQhN7nhGe8Nw+VAOYFdru8ez3VYVY9Pxmq13Tz5+2p7YztxHAcwN+bKydcpHu0P4CtT4P3axzBX43+lH7w/P8K2PhHdrehYyIat5aMq+F7BH4316yTbRBcX/pkmHH1XMH66nYGl6xeDqpnbusCQVPkRBX1FPXTm7lxzHl1ayCJBBBBB5MCCQV8DSJxDA/Fznt62GIHMmyx2RvEH5rew6is7FmTH6oONMZeH/DCGGUyGd7lxl1XO5aPqjafZRPDpnMzP5zsfDWg+GuSNNJ28/Xzq6mM+loRvMx6hh3Wpd5Ywml0ETuRqI1HlOh3IO/MGocUFU97xJkEA+YqqMTpq0xtz38xyrg+JE6RPiCVj2RHvkVGC24945VILL7+RoA/CvjF1bZkW1m5cI3yLuF/aYwo828qv4viQVWJuAaayNefs90Vc4fhzbtln7LXSHfSOrQSUQ+BIJcjlmjcVpBY5M9vqSUV/y8naxZLkW1hNAGKyBbQaBE8AO6PRmM83TA2Vt2wqAKgGijl4/nPOaV8F2RMQS2Y//wAjzgae+r93i4CknSBqJ0pa2TlILZqTwul0Cuk+MzMRmPZEGOfMzRXhZC8EukiQbV8wec5lH30A4Zwy5xC8QDFsGbjjYDkB4uR+Zpq6blbeDSwgyh2VABsEtwxny0Uec01XHahCf5nhCBw/D5VGg21n3e/nXS5vG2kfjVlVAB/U+lVrmns1qc5YyliI39F72Z7XjkP5GtLsd0VlHQxvlwPAN95B/jWr2O6Kap9py9S82AXpjguttW02+UmZiMtu4Znl9/odqzW+DbuZCIYTkcR21MgxuCORUzHMRWjdOkmwoEybkLBynN1dzLB2Gsb6UltwxrtvqYlgpiTABScwXtMVMgGWIg5SDEisbniQ9obXXF+V8CpiuASS2HIU87JOVf8AtEmF+oxj6LfNAe9xl7T5LitbuDQqwKt7m19tNeHwV+CGho0MnLcGu8nQj1iOc716xJKLkv2zkOy3UDL/AKcytb9qxVE0+R51Qn9KSX2YqDpEY1nz0HvGlcn49cdurth3cnRQMzH2Lrvzo8mAwOs4fD+Rk/7VaPuozw7BuyhcPYOTbsWuqQ/WZgikeuarYiU9Ca90kv3yBeC8AKOLuIIe6DKW5zLbO4ZyNHcHUKCVXQkk6A8nAcRiUL2wMmbdmg3CN8pOjKCNSTBIgTBJOcM6GTDYlgf+kplf+4+hua8gFXyNNSqBoBAGnsG1D5KTvjCO2rz235M9fhePAgYYk+IdP5q88O6IYu84GIHU2xqTKlm8hE6+Z0HnWi1KqoJCbk2KvHeNPw5ba2sMjWW7KsLhUq8E9tchmQCc06nflSxiuI3L7m5dMsYAA7qjwX2yfHWmvpqwdEt7kNmIHLssB7Zb7qVGtQI1qJS8GtNfkrNPuqu1Xuq8vZVdk/X9aqmby6OC6MvgYHuJrbuEd2sUZNV8j/EVtfCO7TVPTOZqu0KnSnhhvYpgDHZUnQ6Qpgk93LqQQfE0n3AUdkZYcLDAiVdD4qe+h89QRBg06dLr9zrLiKp7WWGBIJfJouhE6awSJ5ajRdv8Oa6gQauqSnIgjRghnMWzAnUjeNc01hY2pM6Gku2QSfKfgVMRwJwc2GOcf4MkuvlbJ1uAfRPaE/P3oWOkJBIMqw0I1keRB1B8jTRh7F5lJZQ0aSsB9DpKnstPKCJ8JFeMc1tuxiUV2HK8sOPQuBcX2MBQsMZdKn9KS/R9i6vSPTf7hI9K4X+PkkIoLMT2QFkn6oAJPpR+3wjAwSbFseBN68B7uvohwrDL3cJZkbE2U3n6dwxI+u5q2IlPQtXuaX7gzgvAnVhdxJm4O5Z0IQg6G5uC4I0tjQES22WjbcIxGIXPbQsgbUyJcj6M94AjUzuIEwTR3hfQxiQ2JIj/AAkMz5XH0kfsqAPEtTYiAAAAADQAaAAbADkKGslJ3xri4Vc57f8Aozp8LjFGmEuz4gA/ga88P6MYvEOBeQ2bY1YkCT5Aczp6Dz2rSKlUVaQm5tipxfj44aEtJhSbbA9W63FALDvB5GYNrM6z7IpaxnEnvublw9o6Ko7qCe6P4nmaaOm5DrbTchs58uyQvtOb7qVTagCplLwa0w8srtMfrwqu3KrnVb/h/WuBSqI3ksBfoYP+aH+WfxA/Ktbs90Vk3Q7/AOqX/Lb/AHCtasd0U7V7Tk6jixg3pE8C1pINyCDtBt3AZpdbDlk+QYANBKmQ0bwpPLWdRz15Uy8esBxbU6g3Dp4xauUHHBlAIBJJnUgTr5geOs/cdZxuTyaUPEQCcILeVbwJ1jM0K06CVYEafsqCsamNaqvZu4VyLeLKKYOR+4c3hvr/AKfPYEhm+J3oIzggiIbUT4wQZNVTwDtd0Afss6j90MBt5ewUvteeBrcvJRscXxiSXNhgBOaHGxjdQBvyq5b4zicodhYyHmDekb/NK+Rrra4EQdoUnXtsW8yJGh9tEbfDbY5FvrMze2CSNyeXOrLeUlt8FLBcRvXIhVid8rCBpIMnffTcR50Wry7hRJIAHMmAKpXuLL8wFvPZfzPs99XzjshJy6RfJjU6UJxvGJlbf72n/wCo/jVTE3nfvGR4AQP161zt2NKylZ8DcNP5kcXQH19/rr/GqOMw430oibdU8YAB51lkaSA94Rp7P141VP651cxNyBHPn5eFWeifAvjd6CD1SQbjePgg82/DXwneCzwKWzUctlro/wBDTcsvibpIUIxtoPnZQTmJ8CdgNwJnWtC4P3a98TthcPdAAAFpwANAAEMAV44P3aejFRRxpzc3lgrit8C+6sJViog7DsDnyMxAEnyEE0Kv4Zzb/wCXYMrakz24g6D5pHnz9lGOIYFXv3CZBGUafVBH31TTguUGG7XIxB9d95H8KUsTyxyppRQAGEGYLdmToWPYua6S2p7M6ZWDRG4muL/GcPKpiFZOyBbugQJEgAmR7JFMlzB3mBVsjr4OoYee5J/CqbcB1JyEHyuAjWZjNmIEcpjfSssPOUb7k+wfZ4jfQFmw+FkCSwAU6GJ0miNrj9/KrPZtBG0DC8xGxOwtE7A10s8EOxBCnftqfuNsg6nYn8Kv2uE2wI1YeDGV3nujs767Vdbyktvgq4Xid24wyomTme1IGnjlj0iRG1Fq+aAcgB7AP4CqV7iyjuy58u77+fsmrZx2Qk5PCLxNCsbxfdbftfw+r4nzqnisU76NtroNvb41ySxptWUrPCG69P5kcbtsHzPvn2/xqhjMKPCiXV1TxYAHn4VlkbwkCL3h7KqH0q5ingEc6tdFeCfG70a9WmtxvI7KPNtdfCT4TvCOeEJ2zUeWXOifBLiMmJbRbkoixqQJJf0JGnlrzrS7HdFDOM2wvUAAABiABoAAhgCidjuinlHCwjjTm5vLBXShoS3P+J/8dyhdnFTsx9DqPvmjvF8Gl3qkuKGUudD5WrkEHcHzGtL/ABDovetHNYPWr9BiBcH1W2f0aD5mlrq5t7ojmmsqS2z4+5YTEXOZUj6pB/H+FemxjclU+0j+B0oK3EWtf2ivbPg6MPviD7DVpOM29O0vvApfdLyOenHwERi3+iPeT/AV5e9cO2n3/jVVOL29gy/vD869Hii+Io3sFX9j0+FLGWJPrrXoYSq54oviPeK8Hio8R91UbRqoy8Fz4uK4XVAqo/HEG7qPaBQ+/wBJLW3WpPgDJ+6q5+EXjFrtlu9digPEcXqf4VfXrbv9lZvPruEKj954FEeFfBw9wh8W8Lv1KHfye54eS++ta6pS8FLtTXBYyLnB+A38dchOygMXLpGi+IX6TeWw5xWr8I4Rbw1pbVpYVfexO7MeZPjXfC4RLahEUKiiAqgAAeQFdq6EIKJxbbXY+Snxf+wu/wCW/wDsNcuD92uvF/7C7/lv/sNcuD92rmIC4xiFXFOOcKdDBjLvprvX21iydQ0+Rg/1otiOE2r7XRcWYZYI0ZewvdYail/HdH8RYM25vp5QLq+q6B/VYPlzpK2uae6J0qLapRUJ8MvLin5hT6SPzr02OP0J/wBQ/iKBrxlUMO2Ug6q4KEexgDV+3xJDzHsIrHfLyMuqPgu/HW5J72/p/GvjYlzsAPPeuC49PGvv/EF8aN7+QVWPB5u4Yv3jPkdvdtXoYSvB4gK5niQqjaNVGfg7/FhXG4oFcW4uPEe+h+K49bGhuIPVhPuqrfwaRjJe5li9egml/iGMMz/X1q4MU17+yV7p/YRm++IHvohwr4Ort1g2Kfq0/wAJGl28mcaKPJZPmK0rqlLwUu1Fda7F7hPBL+NuZbeigxcuHVU8o+c0fN95ArWeDcHt4a0LVsQo3PNid2Y8ya74PBJaQJbUIiiAqiAK710IQUUcS212MEce3s/XP+w0Rsd0UO49vZ+uf9hojY7orQxOeNw5bKVbKVOYGAfmsuo9GND2fFT3x+4Pzo1XyKAAvWYr6a/uf1ryfjJ3K/Zj86OZamWgAFlxHin2Yqf8x4r9mKO5amWgnICjEeK/ZipGI8V+zFHctTLQGQEVxHin2Yr6nxkbMo9EH50cy1MtBAF6zFfTH7n9anWYr6a/uf1o1lqZaAAvW4r6Y/c/rU63FfTH7n9aNZamWgADfXEurKWEMCp7HIgg86JcOsFVg1civsUADsVh7iszW3jNBIKg7ADT2CqvWYr6S/uf1o3XyKAAjNiTuyn/AEf1qq/DnO6WT62VNMuWploJyLK8McbW7I9LK17+J3fo2vslpjy1MtRhBufyLnxO79G19itfDgbh+ZZ+xWmTLUy0YRO5/IsPwtzvbsH1sIa9Ybh72+4llPq2VX8KZctTLRgjLAvW4r6S/uf1qdZivpL+5/WjWWplqSAL1uK+kv7n9anW4r6S/uf1o1lqZaAAL4e/cZesYEKSRCxqRHj4GjVtIArpFSKAPtSpUoAlSpUoAlSpUoAlSpUoAlSpUoAlSpUoAlSpUoAlSpUoAlSpUoAlSpUoAlSpUoAlSpUoAlSpVe/j7SGGuKpAmCwBgmJjfeghvBYqUK4j0ksWXw6u+uIfJbI1BOWQSeSk5Vn6TqOdWsbxazZKi7dS2XnKGYKWyiWygmTA3jagkt1KrYTiVq6me3cR017SsGXTfUGNOdenx1sJ1huILcA5ywCw0ZTmmIMiPGRQB3qVyxGKS2pZ2VVG7MQAJMak6DUj310mgD7UqVKAJUqVKAJUqVKAJUqVKAJUqVKAJUqVKAJUqVKAJUqVKAJUqVKAJUqVKAJUqVKAJUqVKAJSNxjoxiL2OLjS2oVkcse8SARoZECYCgbDWSaea8c6DOypWLDEq70WbGW8SSzWlu5rdoOh6xFsuWt3FJKlJxE3ttQLe0aVcJxq7exPD7l6xft3LVvELiPkL2VHZUXRgmVgzW2IgnQrT+Kg/hQXSwZ/iLF2/jr4s2rltMRbsI7PbuW0uJaa6164zZdGZStgA9uCWjKAT6XDvbsXOHXrLsnXWxayWrj2mw1y8jm2XClV6testw0dlV8afjX1aCTN+KcMxj4O5YvI7jB5VtvlLHFHrE6m6AJJNuz3v+oSfm1oWDxYuoHUMASYDqyNoSNVcBhtzGog866H9e6vVA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ISERUUExMWFRUWFxoXGBYYGBkYGBYaFRYYGBcaGBocHCYeGBslGRgYHy8gIycpLSwsFx8xNTAqNSYrLCkBCQoKDgwOGg8PGiokHx8pLCwsLCwqKSwsKSwpKSwsLCwpLCwsLCksKSksKSwpLCksLCwsKSwsLCwsKSwsLDUsLP/AABEIAMkA+wMBIgACEQEDEQH/xAAbAAACAwEBAQAAAAAAAAAAAAAFBgAEBwMCAf/EAEoQAAIBAgQCBwILBQYFAwUAAAECEQADBBIhMQVBBhMiMlFhcYGRBxQjQlJyk6Gx0fBiksHS4TNDU3OCshUkY4PxFrPDNFRkosL/xAAZAQACAwEAAAAAAAAAAAAAAAAABAECAwX/xAAtEQACAgEEAQMCBQUBAAAAAAAAAQIDEQQSITFBEzJRM2EUInGBoQUjkdHwQv/aAAwDAQACEQMRAD8A3Gvk19oH0r4g2HS3iA0W7V1TfHI2Xm2xPPsFluackNABsGvtIOF6b3rKIbydYCGe7AYPZa5Zu4pLWqhSVtKiZZJ1BJ8TlrpDeU2ReS0OuFxxkdmCqloXAJKjMdxI0jWgBiqUn2OnbNZW51QEuixm+ngBjN45E5Y8NfKvHD+meJa6i3LNoIz2VJW4xYfGbRuJAKAHLEHXWZERBAHOpSvxjpibRt5bRIOU3EdXW4iPeFkNsVXUkgEy0acyK9zpjfUMXsonV3YvSbh6iyQ2S48Icytl/tFlBrmjKYAHCpSjhOlF/rQrooQ4i9ZNxixUOtzJatjLb7OaRBfckgEmJpYPpvizYw/yC3r13D/GGCdZDL2QFWEOViSdT2V01M0APU1JpSwvSC/exliAEsNcxNvLml2bDyh6wRC9tWIAJOg8dPi8fxFvE3lhHtti/i9uWIdGbC27qiAsG3mzTBkZieUUAN9fJpD/APWWLbBvctLbBt4fD3C9xiWZsRbVz2VQLpJ1gTOwir1jj+JTF3EuKjWjiLNnRmzW2uYW2/YGWCmedyD2idIggDfUqVKAJXya+0sdJ3vticPatPdUNbvMwtPbQ9hsOASbisCALjaDXXyoAZ6lJeM6b3bKO/VI6D4wlubh6xmwZKsbgywqsUbUTEpI7Wl//wBR31a/nt2suFXNeysxZibZujqly7Zcolok5tsuoAy1KTcL0uxjm0nxZFa8wFt2a4LcGzdukaoGZl6sCQMpDgg6EV34R0ze8ylrORHs9ZbALO91gAXFshcjQZESGIAYCDoANdSlbG9L7iYgW7dnrFPYjtIy3Th3xC22LLkBKqoIBOXOCfCueD6X3nayGt21FzNbdz1oC3wSFskFJRpy9+A09knTMANtSkE9NcSMIz5URviRxFp7hLday2w9zVUCdmW7PZJygxlJgnd6WYhb5tDD5+qNpbxTOYN0BmZDky5UVge0QWhgNQJAGqak0q9G+N38Ric1zKtu5hLN+2isWAF17mrGB28oUGNNNPMTa6XYq3hWLhWLWsRdtuH7eXD3wjBgbZUHK65TBErBoA0GpNJ+I6S4tmTq0sqhxr4btM5LLb64EmF7Mm2IAn11069G+O32ui1dCstx8Ybb5iXAw2KyBXGUCMrgCD8zWZ0AGupUqUAfJrnfsq6sjgMrAqykAggiCCDoQRypV+E7it3D4Rblpyrdao0JEgq8iRr/AOKQ8L0uxDpIv3vPttIPgRMeOux8oIGcrFEd0+inesppGuXeCYdrgutZtG4Ii4UUuMvdhokRXJejODCZBhrOXNny9WkZgIDRETGnpptSZ0b6RF2Fu9cfMx7D9ZcAJ5oe3E8x4jTwJaOq/aufa3f56hWIpZpZ1y2yL3/p/C5g3xezmChQerSQqqUAGmgCkrHgY2rsvDLIMi3bkFSDkXQoMqHbdRoPAbUL6r9q59rd/nqdV+1c+1u/z1PqIz9FhDHcEw94hrtm3cKiAXRWIBM6EjTUA+tcj0awn/21nV+sPya6v9I6b1U6r9q59rd/nqG1+1c+1u/z0eog9GQQbguHLq5s286ksrZFzBmMswMSCTrNcj0awkAfF7MKxcDq0gM0ZiBGhMCfGBVS5jMPaQtfum3HNr10Bo+j29T5DWkzjnwk2xKYRLjHbrLly8F9QmcMRHiV9KtuWMlFXJvCRolvg2HW6by2bYumZuBFzmRB7UTqAAfGKi8HsC6bwtWxdO9zIuc6R3onbT0rGrHSbGa/81ePPvmNfAVesdIcUd8Rd/fasnchhaSbNZHCbGRk6q3kZQjLkXKyquVVIiCoXQDYCvlnhNhAAtq2ACrCEXQouVTtuFAAO4FZxY4xfJ1v3ftH/Or1jiN0nW7d+0f+ao/ERNfwFnyjRZr7SG+JuBWPW3dFJHylzkPrU54LE5xNaQsU+ha6iVLSfksE1zNlSwYgZgCA0CQGjMAdwDlE+g8Kyr4Sek+Jw+PC27txU6pCUVyoklpIjY6b/caoYfpZfdMwxF3ffO3LcMJ0Pl576iodqTwM1f0+yyKkmuTWTwPDF3c2LRe4MrtkWXGkhjHaGg38B4Cvd3hNlrq3WtobqiFuFQXA10Db8z7z40l9GeP9b8lde51mpU9bc7YG473eH3jzBpi6r9q59rd/nqfURhPSzhLbI93+hmDbIOotqiObnVqiBHY22t9tY1gOY8IFXrPB7CXOsW1bV8oTOEUNlAACyBMQAI8h4UO6r9q59rd/nqdV+1c+1u/z0eoinosvYjgGGe51j2LTXDHba2pbQQNSJ2Memm1fLHR7CoUKWLSm3OQhFBSSScpjSST7zVLqv2rn2t3+evhs/t3B/wB25/PR6iD0ZF9Oj+FBJFiyCU6skW01SIybd2NI8ABUt8AwysjCxaDWxlRgiygEwFMSBqfefGq3XWFQtduNbyiWLX7gEeIl9qTeOfCPYWVwi3Ljf4j3by2x5gZwzD931qzkuyihJvCQ/YHg2HslmtWbdst3iiKpbUnUga6kn2mvFngGFTPlsWh1gh4tr2xMnNp2tSTrzNY7b6TY0kk4q6ZOwchR5Ach76v2OkGKnXEXfbcb86zd0UMR0k38Gr4jhNh0KPatshbOVKqQXzZs0R3s2s7zXS1gbSkFUQFc0EKAR1hzPEDTM2p8TqazSxxi+Treu/aP+dXsPxG6d7t37R/5qr+Iia/gLPlGizUmk/hmOuLdWbjsCGEF2YbaaEkU2I0ia1hLesiltTqltYifDZcy8OU//kW/vDislwmIZCGX0I5EeB/HyNat8OVtjw0BQSevtmAJOgc1k3DeC371triEdkxk3JgCT57xpWF65R2f6ZdGFbjJeRpw99XtgidfDlBE+hH/AI5GnXgHSgMBbvsA40Fwnsv4T9F/XQ7jwGQYDjN3DtD2zBOqmYnaVPI+fvpgw/SOw57+Q66XBljyz90+0is0O2+lesSeH4ZsQPOpWbYXiLqoa2zKNw1toB9d1f2hqY+DdKySEvRrEXAMo10Gddlk/OGniBVjn2aScFuXK+wzVKrDF5iwWIQ5ST4wCQNtBIBPiYrzZx4zZWgHlGx/rU48inZOK8Kt4i01u4JB2PNTyZfAisc4twq5hrzWrm67Hk4OzDyP3GRyrbqVvhC4ML2GNwDt2e1I3yf3g8wB2o/ZqrReMsMzTDNRTDMdKFJYZWho2kRqCI3B5iiWGuTWbG4hjDXTRjBPJ/X68KD4Y+/9RRXDiCKzYygrcHyb/Vb/AGmmzg/dpSut8m/1W/2mm3g/dpvTdM5Ov9yMc+GgZeII8/3dtSPEEtH3mlvA4o22ldj3l8fyI8fUczRv4cyf+ILEn5K0SApOzPBke3Sl7B8KxFy0bqAFQSsbnTeYqtq/Nk6egvjGrbIbLF4FAykgmGUjlroQeRB/WlPXAeki3QEukLd28FuRuV8/FdxykRWN8L6QmyctxGyzquxB5lTtP4xTFhuN2LnduLtqrQjekNAb/SahcG9qrvWG8NdM16pWeWuMXbYGVnQAbDVSPNGlfaAPWmTgvSgXCEugKxMKyzkYnYEHVGPgSQdgZ0qcnOt0s61u7X2D9SqpxZYsLcHKYJO0gDMBtMSJM8+eterGMBOU6N4ePpU4FStx7gdvFWijwDujxqjeI8vEc6x7H4G5ZutbuCGUwRy8QQeYI1mtypO+Ejgoex140e1AY+NtjBnyUmfIFqhl4SwzPcMxonYc0Kt22UkMII5freieEu1kxuIYwtyjGCcH9fryoPh9qK4bQj9frasxlBjDD5S36n8Kc7HdFJuGPylv1P4U5WO6Keo9hw9b9Vix8JOHZ8Kipv1q+4I8/dWa2eF4izqpiCSPnCTvpWsdMDFpP8z/AOO5S0toMuU7Gsb/AHD+gx6X7mb3eGYnEXS10hdAdBAPaKx5bVd4d0QLd4Ebjz009tPZwQOh5ez3+NelABAHKsHkcUF+on3OhxQTbLK42ZTB9vj7ar8Pxr5zauiLokgkdi6BuI2DRoRzGviBoBAYQRSh0n4P1gOU5XXUHYgjYjkTUxljhl0sfmh38eGG+i2OzIyTqpDAHfIQirm8SrpkPmQTvXbEXyGIjbQjmZ5/+aSeDcQZvlJ6u7baGgd1iNTB0KMN1Oh9QDTOOPh2Fu6MjwMrTKNH0GOo+q2o2k6UwusCd1W3+5H2v+Psxr4TxDrFAmdPbpuD933+FEKSbbsjZkMHfy02nxHI+RpxwmJFxFddmE+Y8QfMGR7KGJsz3pT0dXDtP9zcY5CN7TmTk+ruR7RyErxcq2Vt/Hkw+kKefhRvAYED6d+0s+EEvPlotIl1GVUW5lk62rikEE+B+jI3FUa8jFbk45+A1hro0/X69aP4BZ1pU4Pezez9GmzhVwbE/wAPCsZLA3CXBfvJ8m31W/2mmzg/dpVvsOrf6rf7TTVwfu01pumczX+5Gd/CJhLj445Fn5NATy+dpS3hcHicPBUbTE6jUydoO9PPT7jKYbrbj6xkAHiSug9Nz7KUcBxe/et52w9woTMq4Ur6KUK+xvfVJwcpNjNN8YVxWG39heuYDE4m6zOAmgMKIGpYQJOhlauYDoiX70/rTWfOmnhmPs3oEw2ixAUk7hXGuVt4EwdwdwDCIoIA5VlJSXYzDZNblyJj9FrtofJO6sNo7pjWCvdI9leOG8QLEpcWLqiSuuW4o3KeHpyMeM0/OoZYpL6TcJZu3b0uJqDzkeXntURlh4Zssx5h+6+Rk6MY3PbYAyVafVWVOrY+MlGB/aUjwr7cxUHbbTzpO4HxNjF1OwwJRgZKgkgujDdkJg8iNCCDTOONpebI4yXQBoYIbeCrCM66HWAdNRoaZXKwJXVbHvj7X1/oa+G47rF3kxv9xnz/ADq2yAgggEEQQdQQdwfI0l4e81p8y+Mx4+XtEj2inKzeDqGUyGEg+RqBRozTpF0e+L3ApPybE9Tc3y8+rb0HvAncEUFF0q0Now38CDsw8qePhRugYNATlLYi2AfOHP8ACka8jgKt1ctyJQ7rcHMA+fgao4jEG3HIbwt0UewCyP1+vClXhFzMPZTZwthEH3+PnWMlgbhLKCOHX5S3/q/CnOx3RSdZb5S36n8KcbHdFO0ew42t+qwJ00aLVv8AzB/7dylnD3aY+nA+QT/MH/t3KU8M9YXv8x0dAv7X7hNzpMxVQuZr5dxNc+t1199YNnQjHCLSPXvEYcOuo9aq9ZXbC3izZQPWj7EPjkQ+N4c4a+LyCUbs3AOazuBG43+7nV1rSughgwOqsNdxofPwI5g0X47gOsUsNEmAxGrkbhF3alfAlsOcjgqhMrmgZSd9PAnWPGfE1tFPHJlXfBSaftff6hDDYy6g7JEjTK0nKfI7gcxM6Uc6NcffDgrdUvbYlgyjVCe9pzE6xy9tCWAJDLE/cR4HnE6gjafWr9vGW1UluxyOfRSDp3u7O3OqScl0Y3abb114HDjfDlxeFZFbvqGtup2YdpGB9RB8iRWRS+IwxP8AeW4IWACBPamPA6U99HukQtW2twbkNNojVYYagnwBE6SYNZ//AMTQ4i+gIZbpY51AHabv5OQGYyPI1rnjIaaElmLXDLHDrkNOwYBvD19Nfxpx4TemKQeF3DlUHkzr6jskfrypw4Hf5ez3VlNEV8PDGW4wKN9RvwNOHB+7SI1wZW+qfwNPfB+7W+l6Ylr+4mcfC1g+tuBTAUXLRJOwzIyAnyDMvvon0PxydQEgaCCPAjT+nsr304wwe9dUiQVUH0K0m8Mxr2nI1NxR2l53UH94g5sB31GumYAyYJPLaXg0riowjJ9SX+Gg7x7gIYm5bhXiDpo675WHNZ18jqINDuF9IGByXZkb7s6gc/G4n7Q7Q+cD3qM2eMJegqRr+vbVDi3B1u6xDDUESDI5g7g+YrHeupdDjpfvrfP8MNWcQCAykEESCDIM8wa9YvCK6yRSlh7l+ySR2hu0CSeZLWxGY/tJ2vEGj2B6QW3WSQvKZlZ+tplMnusFbyqHDyuSY35eJcMTOJ2fiuILx8lc0uc48GHpPunyojfwudRqG5q24MgHlup0mPIir/SLChlb30r8E4mLbCxcIAk9Wx2H7DHkPA8tRppUwe5YGIyVbcZe2X8MOYbiV1Rp2/Jjqp2InnB8ffR7ov0jNleqvzkmVuAd3NqVI8J1EedBLluGzAa8x4xyOmjeBjWfdft4q0qmSFnslXIXcbiTB9hO9RKUkJ3abY/t4GvpTwv4zhHVWho6y2w1GZRI23VhKnyasmvO1/DLcUa2yphRHZOsmNJ5VoHAeky2rJtk52QkW42K7jMwkCDPnEQKQ+D4q18Yu2oDqxaCvZHa3CwdFDbb6RW2eMhp4SxKL6Z94bcht4GjD0I/OacuF3Q0frSkPBt3V8MyzzIBUj26038Dv/hHoaxmgr44GbBtN1Pb+FO1juikLhrfLL7fwp9sd0U1p/pnL1v1WLfwi3GXCqV36wcpjsPOlZyuPe3c6lri3LhAOXIUMEScp2cCI5GtF+EXEBMMhbY3Qp/1JcFZbjbIusAcxYbKrQWHjb8fNdwfWsb1+ce0TxVlfIZxHGba5VLZWOmoI++ImvtnGT+VBMLh3lgyRZytmLZhmMHIFVt7maNqMYayqqoJ1CifWNR+vClnE6EZ5CRfsk/o/wBau8PsxbIGjXCEnwzEA/jVC23KJnb8vOrGG4gAFP0Lit5wGE+4VaPZW3mLHZ+BozLKwEAVfQDWPU0k9MeitzEFiqnKO7ptFNo4uq34L6NrvpBAiPKsx6V/CI6O9pG2JFdGWMHEpUnIqWei3ELQBt9qdTbYFlPKRGqmByIoja4ZxDc4a0mm7XmUH3rP30H4J0kx9xYXEG1b2zKua43lbU6aTqxgDzOlWE4LbxDEhcTfYd7Pce5HiCVCoD5cqwk4Ls6dXr+HhH3GcJxLArex+EsIQQVRpJBOs8yeUzXTH9H+FWBhh8YnsktdtDOXaFnNqQuskD8q8XuidqwMzYQHQmGYHeN4fX/zQzi3AM9g4nD4cqtskOAAVaDJiCSImNdxHhQpRa4IknnLn/gYOEJwphcFk3WcKxt9YoyZ2001jcezWK+8P4lYXIiYU5yILPfMZv8ASp50rcFJEkaz+UT+NFEMFWEaQfcaiUscC8Vn82WOeOxgYllt2x8llM5mIOuqxAjtaE+FPXB+7WctclZ8R9xGn4mtG4P3a0pk5ZFtXFRaSEvp3iGW9cygTFvfYTpSRj1LP1bujXkIb5LMrppmBExMfSWmjp3xIJxFrR2eynsJLgH7qVsda6x82ZwyDXJ3wDzX5zIfEajY0vZ72dGnEqIo5LjMjfKdi5v1iL2W3/tbQ1BJ+entU0fwXFyV1AYDTPbPWJ711X/WFPlQDDKzZwVPVqrEuST2vmZZE5i0AiidngluQSSHgdpWKtMawywd9qhyjL3IIVzg8Vvj4YUuvbuiUYE+RB/CuSWLdwlbwyvsLqyrHyJG/o0iqTcNuyct4tOsXEtXWj1ZM5/eqld4Xf8ApW45Hqv4Z4ojGK6kEpTfEofyjrxq1ewo7XylskgFYVwSea9xvYF9KVuJCxiFHVXkDTOW5Nth4jWVOvPNRH/g7dZmuXmPmF7oO8AtpQnj/DVS2GBzR2RIEd4jb2TW0XX57FpK7/xwvhvIb4SmJVB8ojgfMdhA+pcViR6HTyq3d42wMGxvpHxi2VP5+6lbgfA7t5QxItWpID5AzMRoRbXTNHM6KOZ5Uw4Tothix6s4i80ahmJI25W1AX2kxPOKvL00MUy1eOMY+X0D8TxrFXs1pOrQMAoVXTN4mDmmfGOVeuD9HLlq6pchQSEBjMBmYdpiNAo3O+k0Vu9GbVkh2w17QHdiu8CZDg8vv1oTx/gK9T8Zs2XFvZg+YjQmSpk7c9eVRFwfRSz1+90Rifoxh0Rrxx9vIlzKwW20h7pBC6sOQkGNgfCuy9Th2xI+MZviqgt3QXJCkBBBkdsCaVMDhcyZGY9WHFwoICs4TKGbSdiaJ28KoM5ZEhiCSZ19dtqmUoLjApGNsudw68G4jbbGLaRw8WluFhtNzdRA+bAnn2hpWkWe6Kzjo/hUW8pRAsg7COQrSLPdFa1tOPCFr1KM8SeWJnwwI5wAKKWK3Vcgb5VVyx9gk+ysuw2IFxBMEfgfx9o1FbD8INwrh0YGIuqZHklysk4ngRaJvWQOqOtxB/cljuB/hE/ukxtlNYXLLOhpFJVbvGSzhLAzBiXdh3S1x3KnyzHsnzorYAYzOvgdwfPxE0Gw14EbjUfqfzq7bxR5gyPLMD6xqp8xSo8njoJMNSCI0n0Ox0OhH6FcsQ3ZMCTzgyfdXFcTC96fDUEfwrjcxik7rPjOUj0qME7sA7jlzEOqlHMoIUzGm8HxHnS5h+C3sTdhxBgsxkE5RufeQB5kUz4ziSqGLXCOzr6DTQ7H2irvD7Bt2yz9l7sNckQUtqD1aHwPeZh5gbit4ybXJlGpSmoxPPDeHQBaXs6Auw3C7AL4SZA9Gbwp8wNtUthUAVVEBRsI/R/rStgjAkCCzZj9wA9gj2z41eu8WhSTAgePupSxuTLWz3PjpdA3pTjQxiTCjkd9STP3UW6NXBa4TeusMwy3ng7GFyx6ErHtpf4Twy5xC6dSLQPbeIgaQo8WI925pr6ZlbWDFi32Q5W2FHJFIZvZAAn9rzpmtYQhN7nhGe8Nw+VAOYFdru8ez3VYVY9Pxmq13Tz5+2p7YztxHAcwN+bKydcpHu0P4CtT4P3axzBX43+lH7w/P8K2PhHdrehYyIat5aMq+F7BH4316yTbRBcX/pkmHH1XMH66nYGl6xeDqpnbusCQVPkRBX1FPXTm7lxzHl1ayCJBBBBB5MCCQV8DSJxDA/Fznt62GIHMmyx2RvEH5rew6is7FmTH6oONMZeH/DCGGUyGd7lxl1XO5aPqjafZRPDpnMzP5zsfDWg+GuSNNJ28/Xzq6mM+loRvMx6hh3Wpd5Ywml0ETuRqI1HlOh3IO/MGocUFU97xJkEA+YqqMTpq0xtz38xyrg+JE6RPiCVj2RHvkVGC24945VILL7+RoA/CvjF1bZkW1m5cI3yLuF/aYwo828qv4viQVWJuAaayNefs90Vc4fhzbtln7LXSHfSOrQSUQ+BIJcjlmjcVpBY5M9vqSUV/y8naxZLkW1hNAGKyBbQaBE8AO6PRmM83TA2Vt2wqAKgGijl4/nPOaV8F2RMQS2Y//wAjzgae+r93i4CknSBqJ0pa2TlILZqTwul0Cuk+MzMRmPZEGOfMzRXhZC8EukiQbV8wec5lH30A4Zwy5xC8QDFsGbjjYDkB4uR+Zpq6blbeDSwgyh2VABsEtwxny0Uec01XHahCf5nhCBw/D5VGg21n3e/nXS5vG2kfjVlVAB/U+lVrmns1qc5YyliI39F72Z7XjkP5GtLsd0VlHQxvlwPAN95B/jWr2O6Kap9py9S82AXpjguttW02+UmZiMtu4Znl9/odqzW+DbuZCIYTkcR21MgxuCORUzHMRWjdOkmwoEybkLBynN1dzLB2Gsb6UltwxrtvqYlgpiTABScwXtMVMgGWIg5SDEisbniQ9obXXF+V8CpiuASS2HIU87JOVf8AtEmF+oxj6LfNAe9xl7T5LitbuDQqwKt7m19tNeHwV+CGho0MnLcGu8nQj1iOc716xJKLkv2zkOy3UDL/AKcytb9qxVE0+R51Qn9KSX2YqDpEY1nz0HvGlcn49cdurth3cnRQMzH2Lrvzo8mAwOs4fD+Rk/7VaPuozw7BuyhcPYOTbsWuqQ/WZgikeuarYiU9Ca90kv3yBeC8AKOLuIIe6DKW5zLbO4ZyNHcHUKCVXQkk6A8nAcRiUL2wMmbdmg3CN8pOjKCNSTBIgTBJOcM6GTDYlgf+kplf+4+hua8gFXyNNSqBoBAGnsG1D5KTvjCO2rz235M9fhePAgYYk+IdP5q88O6IYu84GIHU2xqTKlm8hE6+Z0HnWi1KqoJCbk2KvHeNPw5ba2sMjWW7KsLhUq8E9tchmQCc06nflSxiuI3L7m5dMsYAA7qjwX2yfHWmvpqwdEt7kNmIHLssB7Zb7qVGtQI1qJS8GtNfkrNPuqu1Xuq8vZVdk/X9aqmby6OC6MvgYHuJrbuEd2sUZNV8j/EVtfCO7TVPTOZqu0KnSnhhvYpgDHZUnQ6Qpgk93LqQQfE0n3AUdkZYcLDAiVdD4qe+h89QRBg06dLr9zrLiKp7WWGBIJfJouhE6awSJ5ajRdv8Oa6gQauqSnIgjRghnMWzAnUjeNc01hY2pM6Gku2QSfKfgVMRwJwc2GOcf4MkuvlbJ1uAfRPaE/P3oWOkJBIMqw0I1keRB1B8jTRh7F5lJZQ0aSsB9DpKnstPKCJ8JFeMc1tuxiUV2HK8sOPQuBcX2MBQsMZdKn9KS/R9i6vSPTf7hI9K4X+PkkIoLMT2QFkn6oAJPpR+3wjAwSbFseBN68B7uvohwrDL3cJZkbE2U3n6dwxI+u5q2IlPQtXuaX7gzgvAnVhdxJm4O5Z0IQg6G5uC4I0tjQES22WjbcIxGIXPbQsgbUyJcj6M94AjUzuIEwTR3hfQxiQ2JIj/AAkMz5XH0kfsqAPEtTYiAAAAADQAaAAbADkKGslJ3xri4Vc57f8Aozp8LjFGmEuz4gA/ga88P6MYvEOBeQ2bY1YkCT5Aczp6Dz2rSKlUVaQm5tipxfj44aEtJhSbbA9W63FALDvB5GYNrM6z7IpaxnEnvublw9o6Ko7qCe6P4nmaaOm5DrbTchs58uyQvtOb7qVTagCplLwa0w8srtMfrwqu3KrnVb/h/WuBSqI3ksBfoYP+aH+WfxA/Ktbs90Vk3Q7/AOqX/Lb/AHCtasd0U7V7Tk6jixg3pE8C1pINyCDtBt3AZpdbDlk+QYANBKmQ0bwpPLWdRz15Uy8esBxbU6g3Dp4xauUHHBlAIBJJnUgTr5geOs/cdZxuTyaUPEQCcILeVbwJ1jM0K06CVYEafsqCsamNaqvZu4VyLeLKKYOR+4c3hvr/AKfPYEhm+J3oIzggiIbUT4wQZNVTwDtd0Afss6j90MBt5ewUvteeBrcvJRscXxiSXNhgBOaHGxjdQBvyq5b4zicodhYyHmDekb/NK+Rrra4EQdoUnXtsW8yJGh9tEbfDbY5FvrMze2CSNyeXOrLeUlt8FLBcRvXIhVid8rCBpIMnffTcR50Wry7hRJIAHMmAKpXuLL8wFvPZfzPs99XzjshJy6RfJjU6UJxvGJlbf72n/wCo/jVTE3nfvGR4AQP161zt2NKylZ8DcNP5kcXQH19/rr/GqOMw430oibdU8YAB51lkaSA94Rp7P141VP651cxNyBHPn5eFWeifAvjd6CD1SQbjePgg82/DXwneCzwKWzUctlro/wBDTcsvibpIUIxtoPnZQTmJ8CdgNwJnWtC4P3a98TthcPdAAAFpwANAAEMAV44P3aejFRRxpzc3lgrit8C+6sJViog7DsDnyMxAEnyEE0Kv4Zzb/wCXYMrakz24g6D5pHnz9lGOIYFXv3CZBGUafVBH31TTguUGG7XIxB9d95H8KUsTyxyppRQAGEGYLdmToWPYua6S2p7M6ZWDRG4muL/GcPKpiFZOyBbugQJEgAmR7JFMlzB3mBVsjr4OoYee5J/CqbcB1JyEHyuAjWZjNmIEcpjfSssPOUb7k+wfZ4jfQFmw+FkCSwAU6GJ0miNrj9/KrPZtBG0DC8xGxOwtE7A10s8EOxBCnftqfuNsg6nYn8Kv2uE2wI1YeDGV3nujs767Vdbyktvgq4Xid24wyomTme1IGnjlj0iRG1Fq+aAcgB7AP4CqV7iyjuy58u77+fsmrZx2Qk5PCLxNCsbxfdbftfw+r4nzqnisU76NtroNvb41ySxptWUrPCG69P5kcbtsHzPvn2/xqhjMKPCiXV1TxYAHn4VlkbwkCL3h7KqH0q5ingEc6tdFeCfG70a9WmtxvI7KPNtdfCT4TvCOeEJ2zUeWXOifBLiMmJbRbkoixqQJJf0JGnlrzrS7HdFDOM2wvUAAABiABoAAhgCidjuinlHCwjjTm5vLBXShoS3P+J/8dyhdnFTsx9DqPvmjvF8Gl3qkuKGUudD5WrkEHcHzGtL/ABDovetHNYPWr9BiBcH1W2f0aD5mlrq5t7ojmmsqS2z4+5YTEXOZUj6pB/H+FemxjclU+0j+B0oK3EWtf2ivbPg6MPviD7DVpOM29O0vvApfdLyOenHwERi3+iPeT/AV5e9cO2n3/jVVOL29gy/vD869Hii+Io3sFX9j0+FLGWJPrrXoYSq54oviPeK8Hio8R91UbRqoy8Fz4uK4XVAqo/HEG7qPaBQ+/wBJLW3WpPgDJ+6q5+EXjFrtlu9digPEcXqf4VfXrbv9lZvPruEKj954FEeFfBw9wh8W8Lv1KHfye54eS++ta6pS8FLtTXBYyLnB+A38dchOygMXLpGi+IX6TeWw5xWr8I4Rbw1pbVpYVfexO7MeZPjXfC4RLahEUKiiAqgAAeQFdq6EIKJxbbXY+Snxf+wu/wCW/wDsNcuD92uvF/7C7/lv/sNcuD92rmIC4xiFXFOOcKdDBjLvprvX21iydQ0+Rg/1otiOE2r7XRcWYZYI0ZewvdYail/HdH8RYM25vp5QLq+q6B/VYPlzpK2uae6J0qLapRUJ8MvLin5hT6SPzr02OP0J/wBQ/iKBrxlUMO2Ug6q4KEexgDV+3xJDzHsIrHfLyMuqPgu/HW5J72/p/GvjYlzsAPPeuC49PGvv/EF8aN7+QVWPB5u4Yv3jPkdvdtXoYSvB4gK5niQqjaNVGfg7/FhXG4oFcW4uPEe+h+K49bGhuIPVhPuqrfwaRjJe5li9egml/iGMMz/X1q4MU17+yV7p/YRm++IHvohwr4Ort1g2Kfq0/wAJGl28mcaKPJZPmK0rqlLwUu1Fda7F7hPBL+NuZbeigxcuHVU8o+c0fN95ArWeDcHt4a0LVsQo3PNid2Y8ya74PBJaQJbUIiiAqiAK710IQUUcS212MEce3s/XP+w0Rsd0UO49vZ+uf9hojY7orQxOeNw5bKVbKVOYGAfmsuo9GND2fFT3x+4Pzo1XyKAAvWYr6a/uf1ryfjJ3K/Zj86OZamWgAFlxHin2Yqf8x4r9mKO5amWgnICjEeK/ZipGI8V+zFHctTLQGQEVxHin2Yr6nxkbMo9EH50cy1MtBAF6zFfTH7n9anWYr6a/uf1o1lqZaAAvW4r6Y/c/rU63FfTH7n9aNZamWgADfXEurKWEMCp7HIgg86JcOsFVg1civsUADsVh7iszW3jNBIKg7ADT2CqvWYr6S/uf1o3XyKAAjNiTuyn/AEf1qq/DnO6WT62VNMuWploJyLK8McbW7I9LK17+J3fo2vslpjy1MtRhBufyLnxO79G19itfDgbh+ZZ+xWmTLUy0YRO5/IsPwtzvbsH1sIa9Ybh72+4llPq2VX8KZctTLRgjLAvW4r6S/uf1qdZivpL+5/WjWWplqSAL1uK+kv7n9anW4r6S/uf1o1lqZaAAL4e/cZesYEKSRCxqRHj4GjVtIArpFSKAPtSpUoAlSpUoAlSpUoAlSpUoAlSpUoAlSpUoAlSpUoAlSpUoAlSpUoAlSpUoAlSpUoAlSpUoAlSpVe/j7SGGuKpAmCwBgmJjfeghvBYqUK4j0ksWXw6u+uIfJbI1BOWQSeSk5Vn6TqOdWsbxazZKi7dS2XnKGYKWyiWygmTA3jagkt1KrYTiVq6me3cR017SsGXTfUGNOdenx1sJ1huILcA5ywCw0ZTmmIMiPGRQB3qVyxGKS2pZ2VVG7MQAJMak6DUj310mgD7UqVKAJUqVKAJUqVKAJUqVKAJUqVKAJUqVKAJUqVKAJUqVKAJUqVKAJUqVKAJUqVKAJUqVKAJSNxjoxiL2OLjS2oVkcse8SARoZECYCgbDWSaea8c6DOypWLDEq70WbGW8SSzWlu5rdoOh6xFsuWt3FJKlJxE3ttQLe0aVcJxq7exPD7l6xft3LVvELiPkL2VHZUXRgmVgzW2IgnQrT+Kg/hQXSwZ/iLF2/jr4s2rltMRbsI7PbuW0uJaa6164zZdGZStgA9uCWjKAT6XDvbsXOHXrLsnXWxayWrj2mw1y8jm2XClV6testw0dlV8afjX1aCTN+KcMxj4O5YvI7jB5VtvlLHFHrE6m6AJJNuz3v+oSfm1oWDxYuoHUMASYDqyNoSNVcBhtzGog866H9e6vVA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ISERUUExMWFRUWFxoXGBYYGBkYGBYaFRYYGBcaGBocHCYeGBslGRgYHy8gIycpLSwsFx8xNTAqNSYrLCkBCQoKDgwOGg8PGiokHx8pLCwsLCwqKSwsKSwpKSwsLCwpLCwsLCksKSksKSwpLCksLCwsKSwsLCwsKSwsLDUsLP/AABEIAMkA+wMBIgACEQEDEQH/xAAbAAACAwEBAQAAAAAAAAAAAAAFBgAEBwMCAf/EAEoQAAIBAgQCBwILBQYFAwUAAAECEQADBBIhMQVBBhMiMlFhcYGRBxQjQlJyk6Gx0fBiksHS4TNDU3OCshUkY4PxFrPDNFRkosL/xAAZAQACAwEAAAAAAAAAAAAAAAAABAECAwX/xAAtEQACAgEEAQMCBQUBAAAAAAAAAQIDEQQSITFBEzJRM2EUInGBoQUjkdHwQv/aAAwDAQACEQMRAD8A3Gvk19oH0r4g2HS3iA0W7V1TfHI2Xm2xPPsFluackNABsGvtIOF6b3rKIbydYCGe7AYPZa5Zu4pLWqhSVtKiZZJ1BJ8TlrpDeU2ReS0OuFxxkdmCqloXAJKjMdxI0jWgBiqUn2OnbNZW51QEuixm+ngBjN45E5Y8NfKvHD+meJa6i3LNoIz2VJW4xYfGbRuJAKAHLEHXWZERBAHOpSvxjpibRt5bRIOU3EdXW4iPeFkNsVXUkgEy0acyK9zpjfUMXsonV3YvSbh6iyQ2S48Icytl/tFlBrmjKYAHCpSjhOlF/rQrooQ4i9ZNxixUOtzJatjLb7OaRBfckgEmJpYPpvizYw/yC3r13D/GGCdZDL2QFWEOViSdT2V01M0APU1JpSwvSC/exliAEsNcxNvLml2bDyh6wRC9tWIAJOg8dPi8fxFvE3lhHtti/i9uWIdGbC27qiAsG3mzTBkZieUUAN9fJpD/APWWLbBvctLbBt4fD3C9xiWZsRbVz2VQLpJ1gTOwir1jj+JTF3EuKjWjiLNnRmzW2uYW2/YGWCmedyD2idIggDfUqVKAJXya+0sdJ3vticPatPdUNbvMwtPbQ9hsOASbisCALjaDXXyoAZ6lJeM6b3bKO/VI6D4wlubh6xmwZKsbgywqsUbUTEpI7Wl//wBR31a/nt2suFXNeysxZibZujqly7Zcolok5tsuoAy1KTcL0uxjm0nxZFa8wFt2a4LcGzdukaoGZl6sCQMpDgg6EV34R0ze8ylrORHs9ZbALO91gAXFshcjQZESGIAYCDoANdSlbG9L7iYgW7dnrFPYjtIy3Th3xC22LLkBKqoIBOXOCfCueD6X3nayGt21FzNbdz1oC3wSFskFJRpy9+A09knTMANtSkE9NcSMIz5URviRxFp7hLday2w9zVUCdmW7PZJygxlJgnd6WYhb5tDD5+qNpbxTOYN0BmZDky5UVge0QWhgNQJAGqak0q9G+N38Ric1zKtu5hLN+2isWAF17mrGB28oUGNNNPMTa6XYq3hWLhWLWsRdtuH7eXD3wjBgbZUHK65TBErBoA0GpNJ+I6S4tmTq0sqhxr4btM5LLb64EmF7Mm2IAn11069G+O32ui1dCstx8Ybb5iXAw2KyBXGUCMrgCD8zWZ0AGupUqUAfJrnfsq6sjgMrAqykAggiCCDoQRypV+E7it3D4Rblpyrdao0JEgq8iRr/AOKQ8L0uxDpIv3vPttIPgRMeOux8oIGcrFEd0+inesppGuXeCYdrgutZtG4Ii4UUuMvdhokRXJejODCZBhrOXNny9WkZgIDRETGnpptSZ0b6RF2Fu9cfMx7D9ZcAJ5oe3E8x4jTwJaOq/aufa3f56hWIpZpZ1y2yL3/p/C5g3xezmChQerSQqqUAGmgCkrHgY2rsvDLIMi3bkFSDkXQoMqHbdRoPAbUL6r9q59rd/nqdV+1c+1u/z1PqIz9FhDHcEw94hrtm3cKiAXRWIBM6EjTUA+tcj0awn/21nV+sPya6v9I6b1U6r9q59rd/nqG1+1c+1u/z0eog9GQQbguHLq5s286ksrZFzBmMswMSCTrNcj0awkAfF7MKxcDq0gM0ZiBGhMCfGBVS5jMPaQtfum3HNr10Bo+j29T5DWkzjnwk2xKYRLjHbrLly8F9QmcMRHiV9KtuWMlFXJvCRolvg2HW6by2bYumZuBFzmRB7UTqAAfGKi8HsC6bwtWxdO9zIuc6R3onbT0rGrHSbGa/81ePPvmNfAVesdIcUd8Rd/fasnchhaSbNZHCbGRk6q3kZQjLkXKyquVVIiCoXQDYCvlnhNhAAtq2ACrCEXQouVTtuFAAO4FZxY4xfJ1v3ftH/Or1jiN0nW7d+0f+ao/ERNfwFnyjRZr7SG+JuBWPW3dFJHylzkPrU54LE5xNaQsU+ha6iVLSfksE1zNlSwYgZgCA0CQGjMAdwDlE+g8Kyr4Sek+Jw+PC27txU6pCUVyoklpIjY6b/caoYfpZfdMwxF3ffO3LcMJ0Pl576iodqTwM1f0+yyKkmuTWTwPDF3c2LRe4MrtkWXGkhjHaGg38B4Cvd3hNlrq3WtobqiFuFQXA10Db8z7z40l9GeP9b8lde51mpU9bc7YG473eH3jzBpi6r9q59rd/nqfURhPSzhLbI93+hmDbIOotqiObnVqiBHY22t9tY1gOY8IFXrPB7CXOsW1bV8oTOEUNlAACyBMQAI8h4UO6r9q59rd/nqdV+1c+1u/z0eoinosvYjgGGe51j2LTXDHba2pbQQNSJ2Memm1fLHR7CoUKWLSm3OQhFBSSScpjSST7zVLqv2rn2t3+evhs/t3B/wB25/PR6iD0ZF9Oj+FBJFiyCU6skW01SIybd2NI8ABUt8AwysjCxaDWxlRgiygEwFMSBqfefGq3XWFQtduNbyiWLX7gEeIl9qTeOfCPYWVwi3Ljf4j3by2x5gZwzD931qzkuyihJvCQ/YHg2HslmtWbdst3iiKpbUnUga6kn2mvFngGFTPlsWh1gh4tr2xMnNp2tSTrzNY7b6TY0kk4q6ZOwchR5Ach76v2OkGKnXEXfbcb86zd0UMR0k38Gr4jhNh0KPatshbOVKqQXzZs0R3s2s7zXS1gbSkFUQFc0EKAR1hzPEDTM2p8TqazSxxi+Treu/aP+dXsPxG6d7t37R/5qr+Iia/gLPlGizUmk/hmOuLdWbjsCGEF2YbaaEkU2I0ia1hLesiltTqltYifDZcy8OU//kW/vDislwmIZCGX0I5EeB/HyNat8OVtjw0BQSevtmAJOgc1k3DeC371triEdkxk3JgCT57xpWF65R2f6ZdGFbjJeRpw99XtgidfDlBE+hH/AI5GnXgHSgMBbvsA40Fwnsv4T9F/XQ7jwGQYDjN3DtD2zBOqmYnaVPI+fvpgw/SOw57+Q66XBljyz90+0is0O2+lesSeH4ZsQPOpWbYXiLqoa2zKNw1toB9d1f2hqY+DdKySEvRrEXAMo10Gddlk/OGniBVjn2aScFuXK+wzVKrDF5iwWIQ5ST4wCQNtBIBPiYrzZx4zZWgHlGx/rU48inZOK8Kt4i01u4JB2PNTyZfAisc4twq5hrzWrm67Hk4OzDyP3GRyrbqVvhC4ML2GNwDt2e1I3yf3g8wB2o/ZqrReMsMzTDNRTDMdKFJYZWho2kRqCI3B5iiWGuTWbG4hjDXTRjBPJ/X68KD4Y+/9RRXDiCKzYygrcHyb/Vb/AGmmzg/dpSut8m/1W/2mm3g/dpvTdM5Ov9yMc+GgZeII8/3dtSPEEtH3mlvA4o22ldj3l8fyI8fUczRv4cyf+ILEn5K0SApOzPBke3Sl7B8KxFy0bqAFQSsbnTeYqtq/Nk6egvjGrbIbLF4FAykgmGUjlroQeRB/WlPXAeki3QEukLd28FuRuV8/FdxykRWN8L6QmyctxGyzquxB5lTtP4xTFhuN2LnduLtqrQjekNAb/SahcG9qrvWG8NdM16pWeWuMXbYGVnQAbDVSPNGlfaAPWmTgvSgXCEugKxMKyzkYnYEHVGPgSQdgZ0qcnOt0s61u7X2D9SqpxZYsLcHKYJO0gDMBtMSJM8+eterGMBOU6N4ePpU4FStx7gdvFWijwDujxqjeI8vEc6x7H4G5ZutbuCGUwRy8QQeYI1mtypO+Ejgoex140e1AY+NtjBnyUmfIFqhl4SwzPcMxonYc0Kt22UkMII5freieEu1kxuIYwtyjGCcH9fryoPh9qK4bQj9frasxlBjDD5S36n8Kc7HdFJuGPylv1P4U5WO6Keo9hw9b9Vix8JOHZ8Kipv1q+4I8/dWa2eF4izqpiCSPnCTvpWsdMDFpP8z/AOO5S0toMuU7Gsb/AHD+gx6X7mb3eGYnEXS10hdAdBAPaKx5bVd4d0QLd4Ebjz009tPZwQOh5ez3+NelABAHKsHkcUF+on3OhxQTbLK42ZTB9vj7ar8Pxr5zauiLokgkdi6BuI2DRoRzGviBoBAYQRSh0n4P1gOU5XXUHYgjYjkTUxljhl0sfmh38eGG+i2OzIyTqpDAHfIQirm8SrpkPmQTvXbEXyGIjbQjmZ5/+aSeDcQZvlJ6u7baGgd1iNTB0KMN1Oh9QDTOOPh2Fu6MjwMrTKNH0GOo+q2o2k6UwusCd1W3+5H2v+Psxr4TxDrFAmdPbpuD933+FEKSbbsjZkMHfy02nxHI+RpxwmJFxFddmE+Y8QfMGR7KGJsz3pT0dXDtP9zcY5CN7TmTk+ruR7RyErxcq2Vt/Hkw+kKefhRvAYED6d+0s+EEvPlotIl1GVUW5lk62rikEE+B+jI3FUa8jFbk45+A1hro0/X69aP4BZ1pU4Pezez9GmzhVwbE/wAPCsZLA3CXBfvJ8m31W/2mmzg/dpVvsOrf6rf7TTVwfu01pumczX+5Gd/CJhLj445Fn5NATy+dpS3hcHicPBUbTE6jUydoO9PPT7jKYbrbj6xkAHiSug9Nz7KUcBxe/et52w9woTMq4Ur6KUK+xvfVJwcpNjNN8YVxWG39heuYDE4m6zOAmgMKIGpYQJOhlauYDoiX70/rTWfOmnhmPs3oEw2ixAUk7hXGuVt4EwdwdwDCIoIA5VlJSXYzDZNblyJj9FrtofJO6sNo7pjWCvdI9leOG8QLEpcWLqiSuuW4o3KeHpyMeM0/OoZYpL6TcJZu3b0uJqDzkeXntURlh4Zssx5h+6+Rk6MY3PbYAyVafVWVOrY+MlGB/aUjwr7cxUHbbTzpO4HxNjF1OwwJRgZKgkgujDdkJg8iNCCDTOONpebI4yXQBoYIbeCrCM66HWAdNRoaZXKwJXVbHvj7X1/oa+G47rF3kxv9xnz/ADq2yAgggEEQQdQQdwfI0l4e81p8y+Mx4+XtEj2inKzeDqGUyGEg+RqBRozTpF0e+L3ApPybE9Tc3y8+rb0HvAncEUFF0q0Now38CDsw8qePhRugYNATlLYi2AfOHP8ACka8jgKt1ctyJQ7rcHMA+fgao4jEG3HIbwt0UewCyP1+vClXhFzMPZTZwthEH3+PnWMlgbhLKCOHX5S3/q/CnOx3RSdZb5S36n8KcbHdFO0ew42t+qwJ00aLVv8AzB/7dylnD3aY+nA+QT/MH/t3KU8M9YXv8x0dAv7X7hNzpMxVQuZr5dxNc+t1199YNnQjHCLSPXvEYcOuo9aq9ZXbC3izZQPWj7EPjkQ+N4c4a+LyCUbs3AOazuBG43+7nV1rSughgwOqsNdxofPwI5g0X47gOsUsNEmAxGrkbhF3alfAlsOcjgqhMrmgZSd9PAnWPGfE1tFPHJlXfBSaftff6hDDYy6g7JEjTK0nKfI7gcxM6Uc6NcffDgrdUvbYlgyjVCe9pzE6xy9tCWAJDLE/cR4HnE6gjafWr9vGW1UluxyOfRSDp3u7O3OqScl0Y3abb114HDjfDlxeFZFbvqGtup2YdpGB9RB8iRWRS+IwxP8AeW4IWACBPamPA6U99HukQtW2twbkNNojVYYagnwBE6SYNZ//AMTQ4i+gIZbpY51AHabv5OQGYyPI1rnjIaaElmLXDLHDrkNOwYBvD19Nfxpx4TemKQeF3DlUHkzr6jskfrypw4Hf5ez3VlNEV8PDGW4wKN9RvwNOHB+7SI1wZW+qfwNPfB+7W+l6Ylr+4mcfC1g+tuBTAUXLRJOwzIyAnyDMvvon0PxydQEgaCCPAjT+nsr304wwe9dUiQVUH0K0m8Mxr2nI1NxR2l53UH94g5sB31GumYAyYJPLaXg0riowjJ9SX+Gg7x7gIYm5bhXiDpo675WHNZ18jqINDuF9IGByXZkb7s6gc/G4n7Q7Q+cD3qM2eMJegqRr+vbVDi3B1u6xDDUESDI5g7g+YrHeupdDjpfvrfP8MNWcQCAykEESCDIM8wa9YvCK6yRSlh7l+ySR2hu0CSeZLWxGY/tJ2vEGj2B6QW3WSQvKZlZ+tplMnusFbyqHDyuSY35eJcMTOJ2fiuILx8lc0uc48GHpPunyojfwudRqG5q24MgHlup0mPIir/SLChlb30r8E4mLbCxcIAk9Wx2H7DHkPA8tRppUwe5YGIyVbcZe2X8MOYbiV1Rp2/Jjqp2InnB8ffR7ov0jNleqvzkmVuAd3NqVI8J1EedBLluGzAa8x4xyOmjeBjWfdft4q0qmSFnslXIXcbiTB9hO9RKUkJ3abY/t4GvpTwv4zhHVWho6y2w1GZRI23VhKnyasmvO1/DLcUa2yphRHZOsmNJ5VoHAeky2rJtk52QkW42K7jMwkCDPnEQKQ+D4q18Yu2oDqxaCvZHa3CwdFDbb6RW2eMhp4SxKL6Z94bcht4GjD0I/OacuF3Q0frSkPBt3V8MyzzIBUj26038Dv/hHoaxmgr44GbBtN1Pb+FO1juikLhrfLL7fwp9sd0U1p/pnL1v1WLfwi3GXCqV36wcpjsPOlZyuPe3c6lri3LhAOXIUMEScp2cCI5GtF+EXEBMMhbY3Qp/1JcFZbjbIusAcxYbKrQWHjb8fNdwfWsb1+ce0TxVlfIZxHGba5VLZWOmoI++ImvtnGT+VBMLh3lgyRZytmLZhmMHIFVt7maNqMYayqqoJ1CifWNR+vClnE6EZ5CRfsk/o/wBau8PsxbIGjXCEnwzEA/jVC23KJnb8vOrGG4gAFP0Lit5wGE+4VaPZW3mLHZ+BozLKwEAVfQDWPU0k9MeitzEFiqnKO7ptFNo4uq34L6NrvpBAiPKsx6V/CI6O9pG2JFdGWMHEpUnIqWei3ELQBt9qdTbYFlPKRGqmByIoja4ZxDc4a0mm7XmUH3rP30H4J0kx9xYXEG1b2zKua43lbU6aTqxgDzOlWE4LbxDEhcTfYd7Pce5HiCVCoD5cqwk4Ls6dXr+HhH3GcJxLArex+EsIQQVRpJBOs8yeUzXTH9H+FWBhh8YnsktdtDOXaFnNqQuskD8q8XuidqwMzYQHQmGYHeN4fX/zQzi3AM9g4nD4cqtskOAAVaDJiCSImNdxHhQpRa4IknnLn/gYOEJwphcFk3WcKxt9YoyZ2001jcezWK+8P4lYXIiYU5yILPfMZv8ASp50rcFJEkaz+UT+NFEMFWEaQfcaiUscC8Vn82WOeOxgYllt2x8llM5mIOuqxAjtaE+FPXB+7WctclZ8R9xGn4mtG4P3a0pk5ZFtXFRaSEvp3iGW9cygTFvfYTpSRj1LP1bujXkIb5LMrppmBExMfSWmjp3xIJxFrR2eynsJLgH7qVsda6x82ZwyDXJ3wDzX5zIfEajY0vZ72dGnEqIo5LjMjfKdi5v1iL2W3/tbQ1BJ+entU0fwXFyV1AYDTPbPWJ711X/WFPlQDDKzZwVPVqrEuST2vmZZE5i0AiidngluQSSHgdpWKtMawywd9qhyjL3IIVzg8Vvj4YUuvbuiUYE+RB/CuSWLdwlbwyvsLqyrHyJG/o0iqTcNuyct4tOsXEtXWj1ZM5/eqld4Xf8ApW45Hqv4Z4ojGK6kEpTfEofyjrxq1ewo7XylskgFYVwSea9xvYF9KVuJCxiFHVXkDTOW5Nth4jWVOvPNRH/g7dZmuXmPmF7oO8AtpQnj/DVS2GBzR2RIEd4jb2TW0XX57FpK7/xwvhvIb4SmJVB8ojgfMdhA+pcViR6HTyq3d42wMGxvpHxi2VP5+6lbgfA7t5QxItWpID5AzMRoRbXTNHM6KOZ5Uw4Tothix6s4i80ahmJI25W1AX2kxPOKvL00MUy1eOMY+X0D8TxrFXs1pOrQMAoVXTN4mDmmfGOVeuD9HLlq6pchQSEBjMBmYdpiNAo3O+k0Vu9GbVkh2w17QHdiu8CZDg8vv1oTx/gK9T8Zs2XFvZg+YjQmSpk7c9eVRFwfRSz1+90Rifoxh0Rrxx9vIlzKwW20h7pBC6sOQkGNgfCuy9Th2xI+MZviqgt3QXJCkBBBkdsCaVMDhcyZGY9WHFwoICs4TKGbSdiaJ28KoM5ZEhiCSZ19dtqmUoLjApGNsudw68G4jbbGLaRw8WluFhtNzdRA+bAnn2hpWkWe6Kzjo/hUW8pRAsg7COQrSLPdFa1tOPCFr1KM8SeWJnwwI5wAKKWK3Vcgb5VVyx9gk+ysuw2IFxBMEfgfx9o1FbD8INwrh0YGIuqZHklysk4ngRaJvWQOqOtxB/cljuB/hE/ukxtlNYXLLOhpFJVbvGSzhLAzBiXdh3S1x3KnyzHsnzorYAYzOvgdwfPxE0Gw14EbjUfqfzq7bxR5gyPLMD6xqp8xSo8njoJMNSCI0n0Ox0OhH6FcsQ3ZMCTzgyfdXFcTC96fDUEfwrjcxik7rPjOUj0qME7sA7jlzEOqlHMoIUzGm8HxHnS5h+C3sTdhxBgsxkE5RufeQB5kUz4ziSqGLXCOzr6DTQ7H2irvD7Bt2yz9l7sNckQUtqD1aHwPeZh5gbit4ybXJlGpSmoxPPDeHQBaXs6Auw3C7AL4SZA9Gbwp8wNtUthUAVVEBRsI/R/rStgjAkCCzZj9wA9gj2z41eu8WhSTAgePupSxuTLWz3PjpdA3pTjQxiTCjkd9STP3UW6NXBa4TeusMwy3ng7GFyx6ErHtpf4Twy5xC6dSLQPbeIgaQo8WI925pr6ZlbWDFi32Q5W2FHJFIZvZAAn9rzpmtYQhN7nhGe8Nw+VAOYFdru8ez3VYVY9Pxmq13Tz5+2p7YztxHAcwN+bKydcpHu0P4CtT4P3axzBX43+lH7w/P8K2PhHdrehYyIat5aMq+F7BH4316yTbRBcX/pkmHH1XMH66nYGl6xeDqpnbusCQVPkRBX1FPXTm7lxzHl1ayCJBBBBB5MCCQV8DSJxDA/Fznt62GIHMmyx2RvEH5rew6is7FmTH6oONMZeH/DCGGUyGd7lxl1XO5aPqjafZRPDpnMzP5zsfDWg+GuSNNJ28/Xzq6mM+loRvMx6hh3Wpd5Ywml0ETuRqI1HlOh3IO/MGocUFU97xJkEA+YqqMTpq0xtz38xyrg+JE6RPiCVj2RHvkVGC24945VILL7+RoA/CvjF1bZkW1m5cI3yLuF/aYwo828qv4viQVWJuAaayNefs90Vc4fhzbtln7LXSHfSOrQSUQ+BIJcjlmjcVpBY5M9vqSUV/y8naxZLkW1hNAGKyBbQaBE8AO6PRmM83TA2Vt2wqAKgGijl4/nPOaV8F2RMQS2Y//wAjzgae+r93i4CknSBqJ0pa2TlILZqTwul0Cuk+MzMRmPZEGOfMzRXhZC8EukiQbV8wec5lH30A4Zwy5xC8QDFsGbjjYDkB4uR+Zpq6blbeDSwgyh2VABsEtwxny0Uec01XHahCf5nhCBw/D5VGg21n3e/nXS5vG2kfjVlVAB/U+lVrmns1qc5YyliI39F72Z7XjkP5GtLsd0VlHQxvlwPAN95B/jWr2O6Kap9py9S82AXpjguttW02+UmZiMtu4Znl9/odqzW+DbuZCIYTkcR21MgxuCORUzHMRWjdOkmwoEybkLBynN1dzLB2Gsb6UltwxrtvqYlgpiTABScwXtMVMgGWIg5SDEisbniQ9obXXF+V8CpiuASS2HIU87JOVf8AtEmF+oxj6LfNAe9xl7T5LitbuDQqwKt7m19tNeHwV+CGho0MnLcGu8nQj1iOc716xJKLkv2zkOy3UDL/AKcytb9qxVE0+R51Qn9KSX2YqDpEY1nz0HvGlcn49cdurth3cnRQMzH2Lrvzo8mAwOs4fD+Rk/7VaPuozw7BuyhcPYOTbsWuqQ/WZgikeuarYiU9Ca90kv3yBeC8AKOLuIIe6DKW5zLbO4ZyNHcHUKCVXQkk6A8nAcRiUL2wMmbdmg3CN8pOjKCNSTBIgTBJOcM6GTDYlgf+kplf+4+hua8gFXyNNSqBoBAGnsG1D5KTvjCO2rz235M9fhePAgYYk+IdP5q88O6IYu84GIHU2xqTKlm8hE6+Z0HnWi1KqoJCbk2KvHeNPw5ba2sMjWW7KsLhUq8E9tchmQCc06nflSxiuI3L7m5dMsYAA7qjwX2yfHWmvpqwdEt7kNmIHLssB7Zb7qVGtQI1qJS8GtNfkrNPuqu1Xuq8vZVdk/X9aqmby6OC6MvgYHuJrbuEd2sUZNV8j/EVtfCO7TVPTOZqu0KnSnhhvYpgDHZUnQ6Qpgk93LqQQfE0n3AUdkZYcLDAiVdD4qe+h89QRBg06dLr9zrLiKp7WWGBIJfJouhE6awSJ5ajRdv8Oa6gQauqSnIgjRghnMWzAnUjeNc01hY2pM6Gku2QSfKfgVMRwJwc2GOcf4MkuvlbJ1uAfRPaE/P3oWOkJBIMqw0I1keRB1B8jTRh7F5lJZQ0aSsB9DpKnstPKCJ8JFeMc1tuxiUV2HK8sOPQuBcX2MBQsMZdKn9KS/R9i6vSPTf7hI9K4X+PkkIoLMT2QFkn6oAJPpR+3wjAwSbFseBN68B7uvohwrDL3cJZkbE2U3n6dwxI+u5q2IlPQtXuaX7gzgvAnVhdxJm4O5Z0IQg6G5uC4I0tjQES22WjbcIxGIXPbQsgbUyJcj6M94AjUzuIEwTR3hfQxiQ2JIj/AAkMz5XH0kfsqAPEtTYiAAAAADQAaAAbADkKGslJ3xri4Vc57f8Aozp8LjFGmEuz4gA/ga88P6MYvEOBeQ2bY1YkCT5Aczp6Dz2rSKlUVaQm5tipxfj44aEtJhSbbA9W63FALDvB5GYNrM6z7IpaxnEnvublw9o6Ko7qCe6P4nmaaOm5DrbTchs58uyQvtOb7qVTagCplLwa0w8srtMfrwqu3KrnVb/h/WuBSqI3ksBfoYP+aH+WfxA/Ktbs90Vk3Q7/AOqX/Lb/AHCtasd0U7V7Tk6jixg3pE8C1pINyCDtBt3AZpdbDlk+QYANBKmQ0bwpPLWdRz15Uy8esBxbU6g3Dp4xauUHHBlAIBJJnUgTr5geOs/cdZxuTyaUPEQCcILeVbwJ1jM0K06CVYEafsqCsamNaqvZu4VyLeLKKYOR+4c3hvr/AKfPYEhm+J3oIzggiIbUT4wQZNVTwDtd0Afss6j90MBt5ewUvteeBrcvJRscXxiSXNhgBOaHGxjdQBvyq5b4zicodhYyHmDekb/NK+Rrra4EQdoUnXtsW8yJGh9tEbfDbY5FvrMze2CSNyeXOrLeUlt8FLBcRvXIhVid8rCBpIMnffTcR50Wry7hRJIAHMmAKpXuLL8wFvPZfzPs99XzjshJy6RfJjU6UJxvGJlbf72n/wCo/jVTE3nfvGR4AQP161zt2NKylZ8DcNP5kcXQH19/rr/GqOMw430oibdU8YAB51lkaSA94Rp7P141VP651cxNyBHPn5eFWeifAvjd6CD1SQbjePgg82/DXwneCzwKWzUctlro/wBDTcsvibpIUIxtoPnZQTmJ8CdgNwJnWtC4P3a98TthcPdAAAFpwANAAEMAV44P3aejFRRxpzc3lgrit8C+6sJViog7DsDnyMxAEnyEE0Kv4Zzb/wCXYMrakz24g6D5pHnz9lGOIYFXv3CZBGUafVBH31TTguUGG7XIxB9d95H8KUsTyxyppRQAGEGYLdmToWPYua6S2p7M6ZWDRG4muL/GcPKpiFZOyBbugQJEgAmR7JFMlzB3mBVsjr4OoYee5J/CqbcB1JyEHyuAjWZjNmIEcpjfSssPOUb7k+wfZ4jfQFmw+FkCSwAU6GJ0miNrj9/KrPZtBG0DC8xGxOwtE7A10s8EOxBCnftqfuNsg6nYn8Kv2uE2wI1YeDGV3nujs767Vdbyktvgq4Xid24wyomTme1IGnjlj0iRG1Fq+aAcgB7AP4CqV7iyjuy58u77+fsmrZx2Qk5PCLxNCsbxfdbftfw+r4nzqnisU76NtroNvb41ySxptWUrPCG69P5kcbtsHzPvn2/xqhjMKPCiXV1TxYAHn4VlkbwkCL3h7KqH0q5ingEc6tdFeCfG70a9WmtxvI7KPNtdfCT4TvCOeEJ2zUeWXOifBLiMmJbRbkoixqQJJf0JGnlrzrS7HdFDOM2wvUAAABiABoAAhgCidjuinlHCwjjTm5vLBXShoS3P+J/8dyhdnFTsx9DqPvmjvF8Gl3qkuKGUudD5WrkEHcHzGtL/ABDovetHNYPWr9BiBcH1W2f0aD5mlrq5t7ojmmsqS2z4+5YTEXOZUj6pB/H+FemxjclU+0j+B0oK3EWtf2ivbPg6MPviD7DVpOM29O0vvApfdLyOenHwERi3+iPeT/AV5e9cO2n3/jVVOL29gy/vD869Hii+Io3sFX9j0+FLGWJPrrXoYSq54oviPeK8Hio8R91UbRqoy8Fz4uK4XVAqo/HEG7qPaBQ+/wBJLW3WpPgDJ+6q5+EXjFrtlu9digPEcXqf4VfXrbv9lZvPruEKj954FEeFfBw9wh8W8Lv1KHfye54eS++ta6pS8FLtTXBYyLnB+A38dchOygMXLpGi+IX6TeWw5xWr8I4Rbw1pbVpYVfexO7MeZPjXfC4RLahEUKiiAqgAAeQFdq6EIKJxbbXY+Snxf+wu/wCW/wDsNcuD92uvF/7C7/lv/sNcuD92rmIC4xiFXFOOcKdDBjLvprvX21iydQ0+Rg/1otiOE2r7XRcWYZYI0ZewvdYail/HdH8RYM25vp5QLq+q6B/VYPlzpK2uae6J0qLapRUJ8MvLin5hT6SPzr02OP0J/wBQ/iKBrxlUMO2Ug6q4KEexgDV+3xJDzHsIrHfLyMuqPgu/HW5J72/p/GvjYlzsAPPeuC49PGvv/EF8aN7+QVWPB5u4Yv3jPkdvdtXoYSvB4gK5niQqjaNVGfg7/FhXG4oFcW4uPEe+h+K49bGhuIPVhPuqrfwaRjJe5li9egml/iGMMz/X1q4MU17+yV7p/YRm++IHvohwr4Ort1g2Kfq0/wAJGl28mcaKPJZPmK0rqlLwUu1Fda7F7hPBL+NuZbeigxcuHVU8o+c0fN95ArWeDcHt4a0LVsQo3PNid2Y8ya74PBJaQJbUIiiAqiAK710IQUUcS212MEce3s/XP+w0Rsd0UO49vZ+uf9hojY7orQxOeNw5bKVbKVOYGAfmsuo9GND2fFT3x+4Pzo1XyKAAvWYr6a/uf1ryfjJ3K/Zj86OZamWgAFlxHin2Yqf8x4r9mKO5amWgnICjEeK/ZipGI8V+zFHctTLQGQEVxHin2Yr6nxkbMo9EH50cy1MtBAF6zFfTH7n9anWYr6a/uf1o1lqZaAAvW4r6Y/c/rU63FfTH7n9aNZamWgADfXEurKWEMCp7HIgg86JcOsFVg1civsUADsVh7iszW3jNBIKg7ADT2CqvWYr6S/uf1o3XyKAAjNiTuyn/AEf1qq/DnO6WT62VNMuWploJyLK8McbW7I9LK17+J3fo2vslpjy1MtRhBufyLnxO79G19itfDgbh+ZZ+xWmTLUy0YRO5/IsPwtzvbsH1sIa9Ybh72+4llPq2VX8KZctTLRgjLAvW4r6S/uf1qdZivpL+5/WjWWplqSAL1uK+kv7n9anW4r6S/uf1o1lqZaAAL4e/cZesYEKSRCxqRHj4GjVtIArpFSKAPtSpUoAlSpUoAlSpUoAlSpUoAlSpUoAlSpUoAlSpUoAlSpUoAlSpUoAlSpUoAlSpUoAlSpUoAlSpVe/j7SGGuKpAmCwBgmJjfeghvBYqUK4j0ksWXw6u+uIfJbI1BOWQSeSk5Vn6TqOdWsbxazZKi7dS2XnKGYKWyiWygmTA3jagkt1KrYTiVq6me3cR017SsGXTfUGNOdenx1sJ1huILcA5ywCw0ZTmmIMiPGRQB3qVyxGKS2pZ2VVG7MQAJMak6DUj310mgD7UqVKAJUqVKAJUqVKAJUqVKAJUqVKAJUqVKAJUqVKAJUqVKAJUqVKAJUqVKAJUqVKAJUqVKAJSNxjoxiL2OLjS2oVkcse8SARoZECYCgbDWSaea8c6DOypWLDEq70WbGW8SSzWlu5rdoOh6xFsuWt3FJKlJxE3ttQLe0aVcJxq7exPD7l6xft3LVvELiPkL2VHZUXRgmVgzW2IgnQrT+Kg/hQXSwZ/iLF2/jr4s2rltMRbsI7PbuW0uJaa6164zZdGZStgA9uCWjKAT6XDvbsXOHXrLsnXWxayWrj2mw1y8jm2XClV6testw0dlV8afjX1aCTN+KcMxj4O5YvI7jB5VtvlLHFHrE6m6AJJNuz3v+oSfm1oWDxYuoHUMASYDqyNoSNVcBhtzGog866H9e6vVA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50" y="2018309"/>
            <a:ext cx="5832648" cy="467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4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80038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head emerges first</a:t>
            </a:r>
          </a:p>
          <a:p>
            <a:endParaRPr lang="en-US" sz="2800" dirty="0"/>
          </a:p>
          <a:p>
            <a:r>
              <a:rPr lang="en-US" sz="2800" dirty="0" smtClean="0"/>
              <a:t>Shoulders eased out</a:t>
            </a:r>
          </a:p>
          <a:p>
            <a:endParaRPr lang="en-US" sz="2800" dirty="0"/>
          </a:p>
          <a:p>
            <a:r>
              <a:rPr lang="en-US" sz="2800" dirty="0" smtClean="0"/>
              <a:t>90 second rule</a:t>
            </a:r>
          </a:p>
          <a:p>
            <a:endParaRPr lang="en-US" sz="2800" dirty="0"/>
          </a:p>
          <a:p>
            <a:r>
              <a:rPr lang="en-US" sz="2800" dirty="0" smtClean="0"/>
              <a:t>Suction</a:t>
            </a:r>
          </a:p>
          <a:p>
            <a:endParaRPr lang="en-US" sz="2800" dirty="0"/>
          </a:p>
          <a:p>
            <a:r>
              <a:rPr lang="en-US" sz="2800" dirty="0" smtClean="0"/>
              <a:t>Body</a:t>
            </a:r>
          </a:p>
          <a:p>
            <a:endParaRPr lang="en-US" sz="2800" dirty="0"/>
          </a:p>
          <a:p>
            <a:r>
              <a:rPr lang="en-US" sz="2800" dirty="0" smtClean="0"/>
              <a:t>Lay on mom’s chest</a:t>
            </a:r>
          </a:p>
          <a:p>
            <a:endParaRPr lang="en-US" sz="2800" dirty="0"/>
          </a:p>
          <a:p>
            <a:r>
              <a:rPr lang="en-US" sz="2800" dirty="0" smtClean="0"/>
              <a:t>Clean baby up</a:t>
            </a:r>
            <a:endParaRPr lang="en-US" sz="2800" dirty="0"/>
          </a:p>
        </p:txBody>
      </p:sp>
      <p:pic>
        <p:nvPicPr>
          <p:cNvPr id="7170" name="Picture 2" descr="http://upmc.adam.com/graphics/images/en/19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922177" cy="39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5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32" y="33265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Once the baby is out and breathing…</a:t>
            </a:r>
            <a:endParaRPr lang="en-US" sz="4800" dirty="0"/>
          </a:p>
        </p:txBody>
      </p:sp>
      <p:pic>
        <p:nvPicPr>
          <p:cNvPr id="8194" name="Picture 2" descr="http://upmc.adam.com/graphics/images/en/19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40" y="1872600"/>
            <a:ext cx="6192544" cy="49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It’s not over yet!</a:t>
            </a:r>
          </a:p>
          <a:p>
            <a:pPr algn="ctr"/>
            <a:r>
              <a:rPr lang="en-US" sz="4400" dirty="0" smtClean="0"/>
              <a:t>Stage3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284984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birth of the placenta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Lasts from 2 min to 30 min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Mom doesn’t do much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57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mc.adam.com/graphics/images/en/19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5084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7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2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Cesarean Section</a:t>
            </a:r>
            <a:endParaRPr lang="en-US" sz="4800" dirty="0"/>
          </a:p>
        </p:txBody>
      </p:sp>
      <p:pic>
        <p:nvPicPr>
          <p:cNvPr id="10242" name="Picture 2" descr="C-Section Normal Anatom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82" y="1700808"/>
            <a:ext cx="56706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1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7719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Reasons for a C-section </a:t>
            </a:r>
            <a:endParaRPr lang="en-US" sz="4800" dirty="0"/>
          </a:p>
        </p:txBody>
      </p:sp>
      <p:pic>
        <p:nvPicPr>
          <p:cNvPr id="11266" name="Picture 2" descr="C-Section Risk Factor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1256184"/>
            <a:ext cx="648071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3588" y="1624047"/>
            <a:ext cx="23888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Fetal distress</a:t>
            </a:r>
          </a:p>
          <a:p>
            <a:endParaRPr lang="en-US" sz="2800" dirty="0"/>
          </a:p>
          <a:p>
            <a:r>
              <a:rPr lang="en-US" sz="2800" dirty="0" smtClean="0"/>
              <a:t>CPD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cephalopelvic</a:t>
            </a:r>
            <a:r>
              <a:rPr lang="en-US" sz="2800" dirty="0" smtClean="0"/>
              <a:t> disproportion)</a:t>
            </a:r>
          </a:p>
          <a:p>
            <a:endParaRPr lang="en-US" sz="2800" dirty="0"/>
          </a:p>
          <a:p>
            <a:r>
              <a:rPr lang="en-US" sz="2800" dirty="0" smtClean="0"/>
              <a:t>Herpes</a:t>
            </a:r>
          </a:p>
          <a:p>
            <a:endParaRPr lang="en-US" sz="2800" dirty="0"/>
          </a:p>
          <a:p>
            <a:r>
              <a:rPr lang="en-US" sz="2800" dirty="0" smtClean="0"/>
              <a:t>Prior C-sections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46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3379912" cy="1037977"/>
          </a:xfrm>
        </p:spPr>
        <p:txBody>
          <a:bodyPr/>
          <a:lstStyle/>
          <a:p>
            <a:r>
              <a:rPr lang="en-GB" dirty="0" smtClean="0"/>
              <a:t>Weight Gain</a:t>
            </a:r>
            <a:endParaRPr lang="en-GB" dirty="0"/>
          </a:p>
        </p:txBody>
      </p:sp>
      <p:pic>
        <p:nvPicPr>
          <p:cNvPr id="1026" name="Picture 2" descr="C:\Program Files\Microsoft Office\Media\CntCD1\ClipArt6\j028899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86558" cy="59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6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698" y="76470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Normal Procedures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16832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Abdomen shaved and washed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Catheter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Sterile drapes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Partner dressed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Spinal block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15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-Section Anesthesi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32656"/>
            <a:ext cx="765084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3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Abdomen is tested for feeling</a:t>
            </a:r>
            <a:endParaRPr lang="en-US" sz="3200" dirty="0"/>
          </a:p>
        </p:txBody>
      </p:sp>
      <p:pic>
        <p:nvPicPr>
          <p:cNvPr id="13314" name="Picture 2" descr="http://upmc.adam.com/graphics/images/en/19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277471"/>
            <a:ext cx="6840760" cy="54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3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Incision made in stomach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Second incision made in uterus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Fluid is cleared</a:t>
            </a:r>
            <a:endParaRPr lang="en-US" sz="3200" dirty="0"/>
          </a:p>
        </p:txBody>
      </p:sp>
      <p:pic>
        <p:nvPicPr>
          <p:cNvPr id="14338" name="Picture 2" descr="http://upmc.adam.com/graphics/images/en/19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0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mc.adam.com/graphics/images/en/19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348"/>
            <a:ext cx="7948752" cy="63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9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-Section Cut and Clam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0648"/>
            <a:ext cx="783086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9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placenta is removed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Uterus stitched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Stomach stitched</a:t>
            </a:r>
            <a:endParaRPr lang="en-US" sz="3200" dirty="0"/>
          </a:p>
        </p:txBody>
      </p:sp>
      <p:pic>
        <p:nvPicPr>
          <p:cNvPr id="17410" name="Picture 2" descr="C-Section Scar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175233"/>
            <a:ext cx="4320480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2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496" y="29102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will baby look like?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Head</a:t>
            </a:r>
          </a:p>
          <a:p>
            <a:pPr algn="ctr"/>
            <a:r>
              <a:rPr lang="en-US" sz="3600" dirty="0" smtClean="0"/>
              <a:t>Hair</a:t>
            </a:r>
          </a:p>
          <a:p>
            <a:pPr algn="ctr"/>
            <a:r>
              <a:rPr lang="en-US" sz="3600" dirty="0" smtClean="0"/>
              <a:t>Ears</a:t>
            </a:r>
          </a:p>
          <a:p>
            <a:pPr algn="ctr"/>
            <a:r>
              <a:rPr lang="en-US" sz="3600" dirty="0" smtClean="0"/>
              <a:t>Eyes</a:t>
            </a:r>
          </a:p>
          <a:p>
            <a:pPr algn="ctr"/>
            <a:r>
              <a:rPr lang="en-US" sz="3600" dirty="0" smtClean="0"/>
              <a:t>Fingers</a:t>
            </a:r>
          </a:p>
          <a:p>
            <a:pPr algn="ctr"/>
            <a:r>
              <a:rPr lang="en-US" sz="3600" dirty="0" err="1" smtClean="0"/>
              <a:t>Milia</a:t>
            </a:r>
            <a:endParaRPr lang="en-US" sz="3600" dirty="0" smtClean="0"/>
          </a:p>
          <a:p>
            <a:pPr algn="ctr"/>
            <a:r>
              <a:rPr lang="en-US" sz="3600" dirty="0" smtClean="0"/>
              <a:t>Lanugo/</a:t>
            </a:r>
            <a:r>
              <a:rPr lang="en-US" sz="3600" dirty="0" err="1" smtClean="0"/>
              <a:t>vernix</a:t>
            </a:r>
            <a:endParaRPr lang="en-US" sz="3600" dirty="0" smtClean="0"/>
          </a:p>
        </p:txBody>
      </p:sp>
      <p:pic>
        <p:nvPicPr>
          <p:cNvPr id="1026" name="Picture 2" descr="C:\Users\marti_000\AppData\Local\Microsoft\Windows\Temporary Internet Files\Content.IE5\PA67SQKQ\MP9002893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4180"/>
            <a:ext cx="3124944" cy="20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_000\AppData\Local\Microsoft\Windows\Temporary Internet Files\Content.IE5\7PI6975W\MP9004096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491880" cy="23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0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9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octortipster.com/wp-content/uploads/2011/09/Apgar-score-System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25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60648"/>
            <a:ext cx="3888432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Maternity Leave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long?</a:t>
            </a:r>
          </a:p>
          <a:p>
            <a:pPr algn="ctr"/>
            <a:r>
              <a:rPr lang="en-US" sz="3200" dirty="0" smtClean="0"/>
              <a:t>Paid?</a:t>
            </a:r>
          </a:p>
          <a:p>
            <a:pPr algn="ctr"/>
            <a:r>
              <a:rPr lang="en-US" sz="3200" dirty="0" smtClean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48611" y="3422903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Paternity Leave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22004" y="42210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How long?</a:t>
            </a:r>
          </a:p>
          <a:p>
            <a:pPr algn="ctr"/>
            <a:r>
              <a:rPr lang="en-US" sz="3200" dirty="0"/>
              <a:t>Paid?</a:t>
            </a:r>
          </a:p>
          <a:p>
            <a:pPr algn="ctr"/>
            <a:r>
              <a:rPr lang="en-US" sz="3200" dirty="0"/>
              <a:t>Purpose?</a:t>
            </a:r>
          </a:p>
        </p:txBody>
      </p:sp>
      <p:pic>
        <p:nvPicPr>
          <p:cNvPr id="1026" name="Picture 2" descr="C:\Users\marti_000\AppData\Local\Microsoft\Windows\Temporary Internet Files\Content.IE5\GGHSP9T0\MC900358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382" y="3429000"/>
            <a:ext cx="1283818" cy="18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_000\AppData\Local\Microsoft\Windows\Temporary Internet Files\Content.IE5\7PI6975W\MP9004228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6285"/>
            <a:ext cx="1347202" cy="13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6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781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Test for baby after birth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556792"/>
            <a:ext cx="6336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APGAR</a:t>
            </a:r>
          </a:p>
          <a:p>
            <a:pPr algn="ctr"/>
            <a:r>
              <a:rPr lang="en-US" sz="4000" dirty="0" smtClean="0"/>
              <a:t>Vitamin K</a:t>
            </a:r>
          </a:p>
          <a:p>
            <a:pPr algn="ctr"/>
            <a:r>
              <a:rPr lang="en-US" sz="4000" dirty="0" smtClean="0"/>
              <a:t>Eye Drops</a:t>
            </a:r>
          </a:p>
          <a:p>
            <a:pPr algn="ctr"/>
            <a:r>
              <a:rPr lang="en-US" sz="4000" dirty="0" smtClean="0"/>
              <a:t>Blood test (5)</a:t>
            </a:r>
          </a:p>
          <a:p>
            <a:pPr algn="ctr"/>
            <a:r>
              <a:rPr lang="en-US" sz="4000" dirty="0" smtClean="0"/>
              <a:t>Hearing</a:t>
            </a:r>
            <a:endParaRPr lang="en-US" sz="4000" dirty="0"/>
          </a:p>
        </p:txBody>
      </p:sp>
      <p:pic>
        <p:nvPicPr>
          <p:cNvPr id="3074" name="Picture 2" descr="C:\Users\marti_000\AppData\Local\Microsoft\Windows\Temporary Internet Files\Content.IE5\PA67SQKQ\MC900293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899">
            <a:off x="6941657" y="1084199"/>
            <a:ext cx="1197833" cy="1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ti_000\AppData\Local\Microsoft\Windows\Temporary Internet Files\Content.IE5\7PI6975W\MC9003504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307">
            <a:off x="755651" y="1692275"/>
            <a:ext cx="1510730" cy="14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ti_000\AppData\Local\Microsoft\Windows\Temporary Internet Files\Content.IE5\PA67SQKQ\MC9002868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682">
            <a:off x="6294438" y="4168775"/>
            <a:ext cx="2154237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ti_000\AppData\Local\Microsoft\Windows\Temporary Internet Files\Content.IE5\PA67SQKQ\MC9002810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6206">
            <a:off x="652463" y="4368800"/>
            <a:ext cx="2212975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8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6064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Jaundice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00808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Bilirubin</a:t>
            </a:r>
          </a:p>
          <a:p>
            <a:pPr algn="ctr"/>
            <a:r>
              <a:rPr lang="en-US" sz="3200" dirty="0" smtClean="0"/>
              <a:t>Build up in skin</a:t>
            </a:r>
          </a:p>
          <a:p>
            <a:pPr algn="ctr"/>
            <a:r>
              <a:rPr lang="en-US" sz="3200" dirty="0" smtClean="0"/>
              <a:t>Liver not mature</a:t>
            </a:r>
          </a:p>
          <a:p>
            <a:pPr algn="ctr"/>
            <a:r>
              <a:rPr lang="en-US" sz="3200" dirty="0" smtClean="0"/>
              <a:t>RBC broken down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Treatment:</a:t>
            </a:r>
            <a:endParaRPr lang="en-US" sz="3200" dirty="0"/>
          </a:p>
          <a:p>
            <a:pPr algn="ctr"/>
            <a:r>
              <a:rPr lang="en-US" sz="3200" dirty="0" smtClean="0"/>
              <a:t>Hospital</a:t>
            </a:r>
          </a:p>
          <a:p>
            <a:pPr algn="ctr"/>
            <a:r>
              <a:rPr lang="en-US" sz="3200" dirty="0" smtClean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8937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Mom’s Hospital Stay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Blood pressure</a:t>
            </a:r>
          </a:p>
          <a:p>
            <a:pPr algn="ctr"/>
            <a:r>
              <a:rPr lang="en-US" sz="3600" dirty="0" smtClean="0"/>
              <a:t>Temperature</a:t>
            </a:r>
          </a:p>
          <a:p>
            <a:pPr algn="ctr"/>
            <a:r>
              <a:rPr lang="en-US" sz="3600" dirty="0" smtClean="0"/>
              <a:t>Bleeding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Rooming in</a:t>
            </a:r>
          </a:p>
          <a:p>
            <a:pPr algn="ctr"/>
            <a:r>
              <a:rPr lang="en-US" sz="3600" dirty="0" smtClean="0"/>
              <a:t>Complete info for BC</a:t>
            </a:r>
            <a:endParaRPr lang="en-US" sz="3600" dirty="0"/>
          </a:p>
        </p:txBody>
      </p:sp>
      <p:pic>
        <p:nvPicPr>
          <p:cNvPr id="4098" name="Picture 2" descr="C:\Users\marti_000\AppData\Local\Microsoft\Windows\Temporary Internet Files\Content.IE5\TA2G1Y5J\MC9003590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7472">
            <a:off x="640122" y="2879078"/>
            <a:ext cx="181508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ti_000\AppData\Local\Microsoft\Windows\Temporary Internet Files\Content.IE5\GGHSP9T0\MM90028394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98" y="4829096"/>
            <a:ext cx="1235571" cy="17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ti_000\AppData\Local\Microsoft\Windows\Temporary Internet Files\Content.IE5\7PI6975W\MC9002805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13" y="2420887"/>
            <a:ext cx="1581799" cy="18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4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9102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Premature Baby</a:t>
            </a:r>
            <a:endParaRPr lang="en-US" sz="4800" dirty="0"/>
          </a:p>
        </p:txBody>
      </p:sp>
      <p:pic>
        <p:nvPicPr>
          <p:cNvPr id="5122" name="Picture 2" descr="C:\Users\marti_000\AppData\Local\Microsoft\Windows\Temporary Internet Files\Content.IE5\TA2G1Y5J\MC9003590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6518"/>
            <a:ext cx="1338682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ti_000\AppData\Local\Microsoft\Windows\Temporary Internet Files\Content.IE5\GGHSP9T0\MC9000713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442770" cy="17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5" y="1122017"/>
            <a:ext cx="54698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Size and time</a:t>
            </a:r>
          </a:p>
          <a:p>
            <a:pPr algn="ctr"/>
            <a:r>
              <a:rPr lang="en-US" sz="3600" dirty="0" smtClean="0"/>
              <a:t>Common problems</a:t>
            </a:r>
          </a:p>
          <a:p>
            <a:pPr algn="ctr"/>
            <a:r>
              <a:rPr lang="en-US" sz="3600" dirty="0" smtClean="0"/>
              <a:t>Incubator</a:t>
            </a:r>
          </a:p>
          <a:p>
            <a:pPr algn="ctr"/>
            <a:r>
              <a:rPr lang="en-US" sz="3600" dirty="0" smtClean="0"/>
              <a:t>Monitored </a:t>
            </a:r>
          </a:p>
          <a:p>
            <a:pPr algn="ctr"/>
            <a:r>
              <a:rPr lang="en-US" sz="3600" dirty="0" smtClean="0"/>
              <a:t>Control before going home</a:t>
            </a:r>
          </a:p>
          <a:p>
            <a:pPr algn="ctr"/>
            <a:r>
              <a:rPr lang="en-US" sz="3600" dirty="0" smtClean="0"/>
              <a:t>NICU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7023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premature labor is detected, it can be stopped.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62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81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10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72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20688"/>
            <a:ext cx="6912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Pediatrician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What do they specialize in?</a:t>
            </a:r>
          </a:p>
          <a:p>
            <a:pPr algn="ctr"/>
            <a:r>
              <a:rPr lang="en-US" sz="2800" dirty="0" smtClean="0"/>
              <a:t>How do you make a decision?</a:t>
            </a:r>
          </a:p>
          <a:p>
            <a:pPr algn="ctr"/>
            <a:r>
              <a:rPr lang="en-US" sz="2800" dirty="0" smtClean="0"/>
              <a:t>Some questions to ask…</a:t>
            </a:r>
            <a:endParaRPr lang="en-US" sz="2800" dirty="0"/>
          </a:p>
        </p:txBody>
      </p:sp>
      <p:pic>
        <p:nvPicPr>
          <p:cNvPr id="2050" name="Picture 2" descr="C:\Users\marti_000\AppData\Local\Microsoft\Windows\Temporary Internet Files\Content.IE5\TA2G1Y5J\MP9004094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154903" cy="32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ti_000\AppData\Local\Microsoft\Windows\Temporary Internet Files\Content.IE5\7PI6975W\MP9004311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14422"/>
            <a:ext cx="24928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i_000\AppData\Local\Microsoft\Windows\Temporary Internet Files\Content.IE5\PA67SQKQ\MC9000233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17" y="3789040"/>
            <a:ext cx="1910182" cy="18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6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Breast or Bottle</a:t>
            </a:r>
            <a:endParaRPr lang="en-US" sz="4800" dirty="0"/>
          </a:p>
        </p:txBody>
      </p:sp>
      <p:pic>
        <p:nvPicPr>
          <p:cNvPr id="3074" name="Picture 2" descr="C:\Users\marti_000\AppData\Local\Microsoft\Windows\Temporary Internet Files\Content.IE5\GGHSP9T0\MC9003842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90" y="3010630"/>
            <a:ext cx="2562770" cy="30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ti_000\AppData\Local\Microsoft\Windows\Temporary Internet Files\Content.IE5\7PI6975W\MC9002720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577613" cy="30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489769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is better?  Advantages/Disadvantages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829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5193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Advantages of Breast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251937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Disadvantages of Breast</a:t>
            </a:r>
            <a:endParaRPr lang="en-US" sz="3200" dirty="0"/>
          </a:p>
        </p:txBody>
      </p:sp>
      <p:pic>
        <p:nvPicPr>
          <p:cNvPr id="4099" name="Picture 3" descr="C:\Users\marti_000\AppData\Local\Microsoft\Windows\Temporary Internet Files\Content.IE5\TA2G1Y5J\MC90005991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6468" y="34575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1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3647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Advantages of </a:t>
            </a:r>
            <a:r>
              <a:rPr lang="en-US" sz="3200" dirty="0" smtClean="0"/>
              <a:t>Bottle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16016" y="260647"/>
            <a:ext cx="411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Disadvantages of </a:t>
            </a:r>
            <a:r>
              <a:rPr lang="en-US" sz="3200" dirty="0" smtClean="0"/>
              <a:t>Bottle</a:t>
            </a:r>
            <a:endParaRPr lang="en-US" sz="3200" dirty="0"/>
          </a:p>
        </p:txBody>
      </p:sp>
      <p:pic>
        <p:nvPicPr>
          <p:cNvPr id="5123" name="Picture 3" descr="C:\Users\marti_000\AppData\Local\Microsoft\Windows\Temporary Internet Files\Content.IE5\TA2G1Y5J\MC90005991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461233" y="3515746"/>
            <a:ext cx="6025853" cy="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84E5"/>
      </a:accent1>
      <a:accent2>
        <a:srgbClr val="98FB98"/>
      </a:accent2>
      <a:accent3>
        <a:srgbClr val="7FFFD4"/>
      </a:accent3>
      <a:accent4>
        <a:srgbClr val="7FFFD4"/>
      </a:accent4>
      <a:accent5>
        <a:srgbClr val="FC89AC"/>
      </a:accent5>
      <a:accent6>
        <a:srgbClr val="EE82E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1147</Words>
  <Application>Microsoft Macintosh PowerPoint</Application>
  <PresentationFormat>On-screen Show (4:3)</PresentationFormat>
  <Paragraphs>262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Chapter 6 and 7</vt:lpstr>
      <vt:lpstr>Lesson Essential Question</vt:lpstr>
      <vt:lpstr>Chapter Vocabulary</vt:lpstr>
      <vt:lpstr>Weight Gain</vt:lpstr>
      <vt:lpstr>Maternity Leave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Carrie Stone</cp:lastModifiedBy>
  <cp:revision>46</cp:revision>
  <cp:lastPrinted>2013-04-15T13:56:20Z</cp:lastPrinted>
  <dcterms:created xsi:type="dcterms:W3CDTF">2012-04-28T17:18:27Z</dcterms:created>
  <dcterms:modified xsi:type="dcterms:W3CDTF">2016-01-11T20:39:58Z</dcterms:modified>
</cp:coreProperties>
</file>